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1" r:id="rId3"/>
    <p:sldMasterId id="2147483685" r:id="rId4"/>
  </p:sldMasterIdLst>
  <p:notesMasterIdLst>
    <p:notesMasterId r:id="rId40"/>
  </p:notesMasterIdLst>
  <p:handoutMasterIdLst>
    <p:handoutMasterId r:id="rId41"/>
  </p:handoutMasterIdLst>
  <p:sldIdLst>
    <p:sldId id="257" r:id="rId5"/>
    <p:sldId id="303" r:id="rId6"/>
    <p:sldId id="372" r:id="rId7"/>
    <p:sldId id="304" r:id="rId8"/>
    <p:sldId id="362" r:id="rId9"/>
    <p:sldId id="363" r:id="rId10"/>
    <p:sldId id="364" r:id="rId11"/>
    <p:sldId id="365" r:id="rId12"/>
    <p:sldId id="366" r:id="rId13"/>
    <p:sldId id="316" r:id="rId14"/>
    <p:sldId id="329" r:id="rId15"/>
    <p:sldId id="305" r:id="rId16"/>
    <p:sldId id="306" r:id="rId17"/>
    <p:sldId id="345" r:id="rId18"/>
    <p:sldId id="375" r:id="rId19"/>
    <p:sldId id="377" r:id="rId20"/>
    <p:sldId id="376" r:id="rId21"/>
    <p:sldId id="386" r:id="rId22"/>
    <p:sldId id="385" r:id="rId23"/>
    <p:sldId id="382" r:id="rId24"/>
    <p:sldId id="396" r:id="rId25"/>
    <p:sldId id="400" r:id="rId26"/>
    <p:sldId id="343" r:id="rId27"/>
    <p:sldId id="394" r:id="rId28"/>
    <p:sldId id="395" r:id="rId29"/>
    <p:sldId id="330" r:id="rId30"/>
    <p:sldId id="317" r:id="rId31"/>
    <p:sldId id="380" r:id="rId32"/>
    <p:sldId id="320" r:id="rId33"/>
    <p:sldId id="319" r:id="rId34"/>
    <p:sldId id="322" r:id="rId35"/>
    <p:sldId id="383" r:id="rId36"/>
    <p:sldId id="321" r:id="rId37"/>
    <p:sldId id="391" r:id="rId38"/>
    <p:sldId id="38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344"/>
    <a:srgbClr val="00AB6D"/>
    <a:srgbClr val="F6F107"/>
    <a:srgbClr val="AFCFFE"/>
    <a:srgbClr val="AAC22D"/>
    <a:srgbClr val="A3C4FF"/>
    <a:srgbClr val="4C3A60"/>
    <a:srgbClr val="BDD72F"/>
    <a:srgbClr val="4E99F1"/>
    <a:srgbClr val="7E62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19" autoAdjust="0"/>
    <p:restoredTop sz="73926" autoAdjust="0"/>
  </p:normalViewPr>
  <p:slideViewPr>
    <p:cSldViewPr>
      <p:cViewPr>
        <p:scale>
          <a:sx n="82" d="100"/>
          <a:sy n="82" d="100"/>
        </p:scale>
        <p:origin x="3184" y="10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136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arce\Documents\Documents\State%20of%20the%20Region\2015%20SOR\2004%20Employment%20by%20Industry%20-%205.12.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arce\Documents\Documents\State%20of%20the%20Region\2015%20SOR\2004%20Employment%20by%20Industry%20-%205.12.201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Users/jeremy/Dropbox%20(NCEAST)/State%20of%20the%20Region/2016%20SOR/Charts:Graphs:Tables/*2015%20Projects%20by%20clust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042650918635"/>
          <c:y val="0.0642885233273925"/>
          <c:w val="0.741319389763779"/>
          <c:h val="0.873746779338425"/>
        </c:manualLayout>
      </c:layout>
      <c:doughnutChart>
        <c:varyColors val="1"/>
        <c:ser>
          <c:idx val="0"/>
          <c:order val="0"/>
          <c:tx>
            <c:strRef>
              <c:f>'GridviewExport (4)'!$G$124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rgbClr val="CC6733"/>
                  </a:gs>
                  <a:gs pos="100000">
                    <a:srgbClr val="CD6634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1"/>
            <c:bubble3D val="0"/>
            <c:spPr>
              <a:gradFill>
                <a:gsLst>
                  <a:gs pos="0">
                    <a:srgbClr val="CCCC9A"/>
                  </a:gs>
                  <a:gs pos="100000">
                    <a:srgbClr val="CCCC9A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2"/>
            <c:bubble3D val="0"/>
            <c:spPr>
              <a:gradFill>
                <a:gsLst>
                  <a:gs pos="0">
                    <a:srgbClr val="CDCC00"/>
                  </a:gs>
                  <a:gs pos="100000">
                    <a:srgbClr val="CDCC00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3"/>
            <c:bubble3D val="0"/>
            <c:spPr>
              <a:gradFill>
                <a:gsLst>
                  <a:gs pos="0">
                    <a:srgbClr val="3398CC"/>
                  </a:gs>
                  <a:gs pos="100000">
                    <a:srgbClr val="3398CC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4"/>
            <c:bubble3D val="0"/>
            <c:spPr>
              <a:gradFill>
                <a:gsLst>
                  <a:gs pos="0">
                    <a:srgbClr val="CD6634"/>
                  </a:gs>
                  <a:gs pos="100000">
                    <a:srgbClr val="CD6634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5"/>
            <c:bubble3D val="0"/>
            <c:spPr>
              <a:gradFill>
                <a:gsLst>
                  <a:gs pos="0">
                    <a:srgbClr val="722670"/>
                  </a:gs>
                  <a:gs pos="100000">
                    <a:srgbClr val="722670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6"/>
            <c:bubble3D val="0"/>
            <c:spPr>
              <a:gradFill>
                <a:gsLst>
                  <a:gs pos="0">
                    <a:srgbClr val="23A366"/>
                  </a:gs>
                  <a:gs pos="100000">
                    <a:srgbClr val="23A366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7"/>
            <c:bubble3D val="0"/>
            <c:spPr>
              <a:gradFill>
                <a:gsLst>
                  <a:gs pos="0">
                    <a:srgbClr val="C02428"/>
                  </a:gs>
                  <a:gs pos="100000">
                    <a:srgbClr val="C02428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8"/>
            <c:bubble3D val="0"/>
            <c:spPr>
              <a:gradFill>
                <a:gsLst>
                  <a:gs pos="0">
                    <a:srgbClr val="EC9D3E"/>
                  </a:gs>
                  <a:gs pos="100000">
                    <a:srgbClr val="EC9D3E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9"/>
            <c:bubble3D val="0"/>
            <c:spPr>
              <a:gradFill>
                <a:gsLst>
                  <a:gs pos="0">
                    <a:srgbClr val="99CC67"/>
                  </a:gs>
                  <a:gs pos="100000">
                    <a:srgbClr val="99CC67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10"/>
            <c:bubble3D val="0"/>
            <c:spPr>
              <a:gradFill>
                <a:gsLst>
                  <a:gs pos="0">
                    <a:srgbClr val="666698"/>
                  </a:gs>
                  <a:gs pos="100000">
                    <a:srgbClr val="666698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11"/>
            <c:bubble3D val="0"/>
            <c:spPr>
              <a:gradFill>
                <a:gsLst>
                  <a:gs pos="0">
                    <a:srgbClr val="1B5875"/>
                  </a:gs>
                  <a:gs pos="100000">
                    <a:srgbClr val="1B5875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12"/>
            <c:bubble3D val="0"/>
            <c:spPr>
              <a:gradFill>
                <a:gsLst>
                  <a:gs pos="0">
                    <a:srgbClr val="666666"/>
                  </a:gs>
                  <a:gs pos="100000">
                    <a:srgbClr val="666666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0.01274343832021"/>
                  <c:y val="-0.147348239797033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Exo 2.0 Medium" pitchFamily="50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770833333333334"/>
                  <c:y val="0.127685721433993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Exo 2.0 Medium" pitchFamily="50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05"/>
                  <c:y val="-0.154696355852604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Exo 2.0 Medium" pitchFamily="50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208333333333334"/>
                  <c:y val="0.142418689291762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Exo 2.0 Medium" pitchFamily="50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Exo 2.0 Medium" pitchFamily="50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'GridviewExport (4)'!$F$125:$F$137</c:f>
              <c:strCache>
                <c:ptCount val="13"/>
                <c:pt idx="0">
                  <c:v>Agriculture, Forestry, Fishing, Hunting and Mining</c:v>
                </c:pt>
                <c:pt idx="1">
                  <c:v>Utilities &amp; Construction</c:v>
                </c:pt>
                <c:pt idx="2">
                  <c:v>Manufacturing</c:v>
                </c:pt>
                <c:pt idx="3">
                  <c:v>Wholesale Trade</c:v>
                </c:pt>
                <c:pt idx="4">
                  <c:v>Retail Trade</c:v>
                </c:pt>
                <c:pt idx="5">
                  <c:v>Transportation and Warehousing</c:v>
                </c:pt>
                <c:pt idx="6">
                  <c:v>FIRE</c:v>
                </c:pt>
                <c:pt idx="7">
                  <c:v>Professional &amp; Technical Services and Management of Companies and Enteprise</c:v>
                </c:pt>
                <c:pt idx="8">
                  <c:v>Administrative, Waste Services, Information and Other Services, Ex. Public Admin</c:v>
                </c:pt>
                <c:pt idx="9">
                  <c:v>Educational Services</c:v>
                </c:pt>
                <c:pt idx="10">
                  <c:v>Health Care and Social Assistance</c:v>
                </c:pt>
                <c:pt idx="11">
                  <c:v>Arts, Entertainment, Recreation, Accomodation and Food Services</c:v>
                </c:pt>
                <c:pt idx="12">
                  <c:v>Public Administration</c:v>
                </c:pt>
              </c:strCache>
            </c:strRef>
          </c:cat>
          <c:val>
            <c:numRef>
              <c:f>'GridviewExport (4)'!$G$125:$G$137</c:f>
              <c:numCache>
                <c:formatCode>0.0%</c:formatCode>
                <c:ptCount val="13"/>
                <c:pt idx="0">
                  <c:v>0.0273341131110089</c:v>
                </c:pt>
                <c:pt idx="1">
                  <c:v>0.0601151827578588</c:v>
                </c:pt>
                <c:pt idx="2">
                  <c:v>0.13822944518886</c:v>
                </c:pt>
                <c:pt idx="3">
                  <c:v>0.0339831705868402</c:v>
                </c:pt>
                <c:pt idx="4">
                  <c:v>0.133990671048017</c:v>
                </c:pt>
                <c:pt idx="5">
                  <c:v>0.0249745085677566</c:v>
                </c:pt>
                <c:pt idx="6">
                  <c:v>0.037374595329848</c:v>
                </c:pt>
                <c:pt idx="7">
                  <c:v>0.0325256485364978</c:v>
                </c:pt>
                <c:pt idx="8">
                  <c:v>0.0802387173805957</c:v>
                </c:pt>
                <c:pt idx="9">
                  <c:v>0.0987283677577474</c:v>
                </c:pt>
                <c:pt idx="10">
                  <c:v>0.147223917146257</c:v>
                </c:pt>
                <c:pt idx="11">
                  <c:v>0.102429946706183</c:v>
                </c:pt>
                <c:pt idx="12">
                  <c:v>0.0828517158825306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347845602882"/>
          <c:y val="0.0653739112634861"/>
          <c:w val="0.664496044300661"/>
          <c:h val="0.813375639819061"/>
        </c:manualLayout>
      </c:layout>
      <c:doughnutChart>
        <c:varyColors val="1"/>
        <c:ser>
          <c:idx val="0"/>
          <c:order val="0"/>
          <c:tx>
            <c:strRef>
              <c:f>'GridviewExport (4)'!$G$124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rgbClr val="CC6733"/>
                  </a:gs>
                  <a:gs pos="100000">
                    <a:srgbClr val="CD6634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1"/>
            <c:bubble3D val="0"/>
            <c:spPr>
              <a:gradFill>
                <a:gsLst>
                  <a:gs pos="0">
                    <a:srgbClr val="CCCC9A"/>
                  </a:gs>
                  <a:gs pos="100000">
                    <a:srgbClr val="CCCC9A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2"/>
            <c:bubble3D val="0"/>
            <c:spPr>
              <a:gradFill>
                <a:gsLst>
                  <a:gs pos="0">
                    <a:srgbClr val="CDCC00"/>
                  </a:gs>
                  <a:gs pos="100000">
                    <a:srgbClr val="CDCC00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3"/>
            <c:bubble3D val="0"/>
            <c:spPr>
              <a:gradFill>
                <a:gsLst>
                  <a:gs pos="0">
                    <a:srgbClr val="3398CC"/>
                  </a:gs>
                  <a:gs pos="100000">
                    <a:srgbClr val="3398CC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4"/>
            <c:bubble3D val="0"/>
            <c:spPr>
              <a:gradFill>
                <a:gsLst>
                  <a:gs pos="0">
                    <a:srgbClr val="CD6634"/>
                  </a:gs>
                  <a:gs pos="100000">
                    <a:srgbClr val="CD6634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5"/>
            <c:bubble3D val="0"/>
            <c:spPr>
              <a:gradFill>
                <a:gsLst>
                  <a:gs pos="0">
                    <a:srgbClr val="722670"/>
                  </a:gs>
                  <a:gs pos="100000">
                    <a:srgbClr val="722670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6"/>
            <c:bubble3D val="0"/>
            <c:spPr>
              <a:gradFill>
                <a:gsLst>
                  <a:gs pos="0">
                    <a:srgbClr val="23A366"/>
                  </a:gs>
                  <a:gs pos="100000">
                    <a:srgbClr val="23A366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7"/>
            <c:bubble3D val="0"/>
            <c:spPr>
              <a:gradFill>
                <a:gsLst>
                  <a:gs pos="0">
                    <a:srgbClr val="C02428"/>
                  </a:gs>
                  <a:gs pos="100000">
                    <a:srgbClr val="C02428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8"/>
            <c:bubble3D val="0"/>
            <c:spPr>
              <a:gradFill>
                <a:gsLst>
                  <a:gs pos="0">
                    <a:srgbClr val="EC9D3E"/>
                  </a:gs>
                  <a:gs pos="100000">
                    <a:srgbClr val="EC9D3E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9"/>
            <c:bubble3D val="0"/>
            <c:spPr>
              <a:gradFill>
                <a:gsLst>
                  <a:gs pos="0">
                    <a:srgbClr val="99CC67"/>
                  </a:gs>
                  <a:gs pos="100000">
                    <a:srgbClr val="99CC67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10"/>
            <c:bubble3D val="0"/>
            <c:spPr>
              <a:gradFill>
                <a:gsLst>
                  <a:gs pos="0">
                    <a:srgbClr val="666698"/>
                  </a:gs>
                  <a:gs pos="100000">
                    <a:srgbClr val="666698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11"/>
            <c:bubble3D val="0"/>
            <c:spPr>
              <a:gradFill>
                <a:gsLst>
                  <a:gs pos="0">
                    <a:srgbClr val="1B5875"/>
                  </a:gs>
                  <a:gs pos="100000">
                    <a:srgbClr val="1B5875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Pt>
            <c:idx val="12"/>
            <c:bubble3D val="0"/>
            <c:spPr>
              <a:gradFill>
                <a:gsLst>
                  <a:gs pos="0">
                    <a:srgbClr val="666666"/>
                  </a:gs>
                  <a:gs pos="100000">
                    <a:srgbClr val="666666">
                      <a:lumMod val="80000"/>
                      <a:lumOff val="20000"/>
                    </a:srgbClr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0.0102040816326531"/>
                  <c:y val="-0.139379635906868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Exo 2.0 Medium" pitchFamily="50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00340136054422"/>
                  <c:y val="0.0971433826017565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Exo 2.0 Medium" pitchFamily="50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0646258503401361"/>
                  <c:y val="0.10981425859329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Exo 2.0 Medium" pitchFamily="50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0340136054421768"/>
                  <c:y val="-0.124596947250079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Exo 2.0 Medium" pitchFamily="50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Exo 2.0 Medium" pitchFamily="50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'GridviewExport (4)'!$F$125:$F$137</c:f>
              <c:strCache>
                <c:ptCount val="13"/>
                <c:pt idx="0">
                  <c:v>Agriculture, Forestry, Fishing, Hunting and Mining</c:v>
                </c:pt>
                <c:pt idx="1">
                  <c:v>Utilities &amp; Construction</c:v>
                </c:pt>
                <c:pt idx="2">
                  <c:v>Manufacturing</c:v>
                </c:pt>
                <c:pt idx="3">
                  <c:v>Wholesale Trade</c:v>
                </c:pt>
                <c:pt idx="4">
                  <c:v>Retail Trade</c:v>
                </c:pt>
                <c:pt idx="5">
                  <c:v>Transportation and Warehousing</c:v>
                </c:pt>
                <c:pt idx="6">
                  <c:v>FIRE</c:v>
                </c:pt>
                <c:pt idx="7">
                  <c:v>Professional &amp; Technical Services and Management of Companies and Enteprise</c:v>
                </c:pt>
                <c:pt idx="8">
                  <c:v>Administrative, Waste Services, Information and Other Services, Ex. Public Admin</c:v>
                </c:pt>
                <c:pt idx="9">
                  <c:v>Educational Services</c:v>
                </c:pt>
                <c:pt idx="10">
                  <c:v>Health Care and Social Assistance</c:v>
                </c:pt>
                <c:pt idx="11">
                  <c:v>Arts, Entertainment, Recreation, Accomodation and Food Services</c:v>
                </c:pt>
                <c:pt idx="12">
                  <c:v>Public Administration</c:v>
                </c:pt>
              </c:strCache>
            </c:strRef>
          </c:cat>
          <c:val>
            <c:numRef>
              <c:f>'GridviewExport (4)'!$G$125:$G$137</c:f>
              <c:numCache>
                <c:formatCode>0.0%</c:formatCode>
                <c:ptCount val="13"/>
                <c:pt idx="0">
                  <c:v>0.0263460044688766</c:v>
                </c:pt>
                <c:pt idx="1">
                  <c:v>0.0451799831069276</c:v>
                </c:pt>
                <c:pt idx="2">
                  <c:v>0.12355105961098</c:v>
                </c:pt>
                <c:pt idx="3">
                  <c:v>0.0303755813233705</c:v>
                </c:pt>
                <c:pt idx="4">
                  <c:v>0.140571928346216</c:v>
                </c:pt>
                <c:pt idx="5">
                  <c:v>0.0204913368091263</c:v>
                </c:pt>
                <c:pt idx="6">
                  <c:v>0.0384906459104188</c:v>
                </c:pt>
                <c:pt idx="7">
                  <c:v>0.0471768001805123</c:v>
                </c:pt>
                <c:pt idx="8">
                  <c:v>0.0833391573831313</c:v>
                </c:pt>
                <c:pt idx="9">
                  <c:v>0.0854098566884386</c:v>
                </c:pt>
                <c:pt idx="10">
                  <c:v>0.1545276828735</c:v>
                </c:pt>
                <c:pt idx="11">
                  <c:v>0.120222365549314</c:v>
                </c:pt>
                <c:pt idx="12">
                  <c:v>0.0843175977491878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473999857901695"/>
          <c:y val="0.066463705543604"/>
          <c:w val="0.918507125861604"/>
          <c:h val="0.90848110128979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elete val="1"/>
          </c:dLbls>
          <c:val>
            <c:numRef>
              <c:f>Sheet1!$D$2:$D$11</c:f>
              <c:numCache>
                <c:formatCode>0%</c:formatCode>
                <c:ptCount val="10"/>
                <c:pt idx="0">
                  <c:v>0.21</c:v>
                </c:pt>
                <c:pt idx="1">
                  <c:v>0.14</c:v>
                </c:pt>
                <c:pt idx="2">
                  <c:v>0.1</c:v>
                </c:pt>
                <c:pt idx="3">
                  <c:v>0.05</c:v>
                </c:pt>
                <c:pt idx="4">
                  <c:v>0.21</c:v>
                </c:pt>
                <c:pt idx="5">
                  <c:v>0.05</c:v>
                </c:pt>
                <c:pt idx="6">
                  <c:v>0.04</c:v>
                </c:pt>
                <c:pt idx="7">
                  <c:v>0.11</c:v>
                </c:pt>
                <c:pt idx="8">
                  <c:v>0.04</c:v>
                </c:pt>
                <c:pt idx="9">
                  <c:v>0.05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Sheet1!$A$2:$A$11</c15:sqref>
                        </c15:formulaRef>
                      </c:ext>
                    </c:extLst>
                    <c:strCache>
                      <c:ptCount val="10"/>
                      <c:pt idx="0">
                        <c:v>Adv Mfg</c:v>
                      </c:pt>
                      <c:pt idx="1">
                        <c:v>Life Science</c:v>
                      </c:pt>
                      <c:pt idx="2">
                        <c:v>VAA (Food &amp; Ag)</c:v>
                      </c:pt>
                      <c:pt idx="3">
                        <c:v>Energy</c:v>
                      </c:pt>
                      <c:pt idx="4">
                        <c:v>Auto</c:v>
                      </c:pt>
                      <c:pt idx="5">
                        <c:v>Logistics/Distribution</c:v>
                      </c:pt>
                      <c:pt idx="6">
                        <c:v>Call Center</c:v>
                      </c:pt>
                      <c:pt idx="7">
                        <c:v>Marine</c:v>
                      </c:pt>
                      <c:pt idx="8">
                        <c:v>IT</c:v>
                      </c:pt>
                      <c:pt idx="9">
                        <c:v>Defense</c:v>
                      </c:pt>
                    </c:strCache>
                  </c:strRef>
                </c15:cat>
              </c15:filteredCategoryTitle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7A5EA-41C7-FF44-9358-83FE745498E8}" type="datetimeFigureOut">
              <a:rPr lang="en-US" smtClean="0"/>
              <a:t>5/27/16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E6F85-923D-894A-AE2F-9D4F08FF7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29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9ABD0-2578-8247-9F18-8AF00C3CE134}" type="datetimeFigureOut">
              <a:rPr lang="en-US" smtClean="0"/>
              <a:t>5/27/16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556B4-2457-9841-AF57-B92225D71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42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91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7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19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95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14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31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3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30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4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14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32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1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34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75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86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1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52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latin typeface="Avenir Book"/>
                <a:cs typeface="Avenir Book"/>
              </a:rPr>
              <a:t>ENC still lags state</a:t>
            </a:r>
            <a:r>
              <a:rPr lang="en-US" sz="2000" baseline="0" dirty="0" smtClean="0">
                <a:latin typeface="Avenir Book"/>
                <a:cs typeface="Avenir Book"/>
              </a:rPr>
              <a:t> and nation but gaining – ENC up 18% </a:t>
            </a:r>
            <a:r>
              <a:rPr lang="en-US" sz="2000" baseline="0" dirty="0" err="1" smtClean="0">
                <a:latin typeface="Avenir Book"/>
                <a:cs typeface="Avenir Book"/>
              </a:rPr>
              <a:t>vs</a:t>
            </a:r>
            <a:r>
              <a:rPr lang="en-US" sz="2000" baseline="0" dirty="0" smtClean="0">
                <a:latin typeface="Avenir Book"/>
                <a:cs typeface="Avenir Book"/>
              </a:rPr>
              <a:t> NC @ 11% </a:t>
            </a:r>
            <a:r>
              <a:rPr lang="en-US" sz="2000" baseline="0" dirty="0" err="1" smtClean="0">
                <a:latin typeface="Avenir Book"/>
                <a:cs typeface="Avenir Book"/>
              </a:rPr>
              <a:t>vs</a:t>
            </a:r>
            <a:r>
              <a:rPr lang="en-US" sz="2000" baseline="0" dirty="0" smtClean="0">
                <a:latin typeface="Avenir Book"/>
                <a:cs typeface="Avenir Book"/>
              </a:rPr>
              <a:t> US @ 21%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14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6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02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Slide: 2015 3Q</a:t>
            </a:r>
            <a:r>
              <a:rPr lang="en-US" baseline="0" dirty="0" smtClean="0"/>
              <a:t> - Diversity of regional economy – slight changes over last 10yrs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36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 sectors on upper right side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piechart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declined (ag,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mfg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wholesale trade) but bottom and left side increased (prof services, healthcare, arts). Retail employment also increased. One key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mfg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productivity improving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9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56B4-2457-9841-AF57-B92225D712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4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7" y="697992"/>
            <a:ext cx="8058807" cy="269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840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210D354-04D5-487B-93DD-6CEA588CC4BD}" type="datetimeFigureOut">
              <a:rPr lang="en-US">
                <a:solidFill>
                  <a:prstClr val="black"/>
                </a:solidFill>
              </a:rPr>
              <a:pPr/>
              <a:t>5/27/16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315283E-610B-4896-A38A-7A4EC1748F2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1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210D354-04D5-487B-93DD-6CEA588CC4BD}" type="datetimeFigureOut">
              <a:rPr lang="en-US">
                <a:solidFill>
                  <a:prstClr val="black"/>
                </a:solidFill>
              </a:rPr>
              <a:pPr/>
              <a:t>5/27/16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315283E-610B-4896-A38A-7A4EC1748F2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71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17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354" name="Rectangle 26"/>
          <p:cNvSpPr>
            <a:spLocks noChangeArrowheads="1"/>
          </p:cNvSpPr>
          <p:nvPr userDrawn="1"/>
        </p:nvSpPr>
        <p:spPr bwMode="auto">
          <a:xfrm>
            <a:off x="1" y="6246815"/>
            <a:ext cx="9140825" cy="611187"/>
          </a:xfrm>
          <a:prstGeom prst="rect">
            <a:avLst/>
          </a:prstGeom>
          <a:solidFill>
            <a:srgbClr val="00306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19350" name="Rectangle 22"/>
          <p:cNvSpPr>
            <a:spLocks noChangeArrowheads="1"/>
          </p:cNvSpPr>
          <p:nvPr userDrawn="1"/>
        </p:nvSpPr>
        <p:spPr bwMode="auto">
          <a:xfrm>
            <a:off x="3176" y="2"/>
            <a:ext cx="9140825" cy="2411413"/>
          </a:xfrm>
          <a:prstGeom prst="rect">
            <a:avLst/>
          </a:prstGeom>
          <a:solidFill>
            <a:srgbClr val="00306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1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39800"/>
            <a:ext cx="7772400" cy="1371600"/>
          </a:xfrm>
        </p:spPr>
        <p:txBody>
          <a:bodyPr lIns="0" rIns="0"/>
          <a:lstStyle>
            <a:lvl1pPr>
              <a:defRPr sz="3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01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62088" y="2878138"/>
            <a:ext cx="7010400" cy="1600200"/>
          </a:xfrm>
        </p:spPr>
        <p:txBody>
          <a:bodyPr lIns="91440" rIns="91440"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2019353" name="Picture 25" descr="foot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9" y="6373815"/>
            <a:ext cx="2435225" cy="45878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5075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022F8774-9206-4040-A33B-662DEEBB294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85114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DE0DF85D-942F-4252-8A7C-48C9319B219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7013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7688" y="1381125"/>
            <a:ext cx="3924300" cy="462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88" y="1381125"/>
            <a:ext cx="3924300" cy="462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60DD7D9B-7E95-49C7-A8C0-2A13D7FB118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8196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143D568A-B8DD-429F-9397-1511B25C5C5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01822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40AD0F50-FCE4-4C0D-8270-6DBF55691F6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79442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7886F6FB-3681-4C04-8B73-5A88EFA818F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0581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2" t="42361" r="17917" b="40000"/>
          <a:stretch/>
        </p:blipFill>
        <p:spPr>
          <a:xfrm>
            <a:off x="7543800" y="6400800"/>
            <a:ext cx="1447800" cy="346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/>
          <a:stretch/>
        </p:blipFill>
        <p:spPr>
          <a:xfrm>
            <a:off x="-1" y="0"/>
            <a:ext cx="9151303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86" y="6508949"/>
            <a:ext cx="1686314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220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Untitled-1"/>
          <p:cNvPicPr>
            <a:picLocks noChangeAspect="1" noChangeArrowheads="1"/>
          </p:cNvPicPr>
          <p:nvPr userDrawn="1"/>
        </p:nvPicPr>
        <p:blipFill>
          <a:blip r:embed="rId2" cstate="print"/>
          <a:srcRect r="510"/>
          <a:stretch>
            <a:fillRect/>
          </a:stretch>
        </p:blipFill>
        <p:spPr bwMode="auto">
          <a:xfrm>
            <a:off x="1" y="-12700"/>
            <a:ext cx="9158654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9"/>
          <p:cNvSpPr txBox="1">
            <a:spLocks noChangeArrowheads="1"/>
          </p:cNvSpPr>
          <p:nvPr userDrawn="1"/>
        </p:nvSpPr>
        <p:spPr bwMode="auto">
          <a:xfrm>
            <a:off x="615462" y="3178175"/>
            <a:ext cx="4473820" cy="971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20000"/>
              <a:defRPr/>
            </a:pPr>
            <a:endParaRPr lang="es-ES_tradnl" altLang="en-GB" sz="2400" b="1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 txBox="1">
            <a:spLocks noChangeArrowheads="1"/>
          </p:cNvSpPr>
          <p:nvPr userDrawn="1"/>
        </p:nvSpPr>
        <p:spPr bwMode="auto">
          <a:xfrm>
            <a:off x="650631" y="4437063"/>
            <a:ext cx="4473820" cy="971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20000"/>
              <a:defRPr/>
            </a:pPr>
            <a:endParaRPr lang="es-ES_tradnl" altLang="en-GB" sz="1846">
              <a:solidFill>
                <a:srgbClr val="FFFFFF"/>
              </a:solidFill>
            </a:endParaRPr>
          </a:p>
        </p:txBody>
      </p:sp>
      <p:pic>
        <p:nvPicPr>
          <p:cNvPr id="6" name="Picture 9" descr="Renewable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642" y="585811"/>
            <a:ext cx="2617177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615435" y="3143248"/>
            <a:ext cx="7192108" cy="972000"/>
          </a:xfrm>
        </p:spPr>
        <p:txBody>
          <a:bodyPr bIns="45720"/>
          <a:lstStyle>
            <a:lvl1pPr>
              <a:defRPr sz="3508" baseline="0">
                <a:solidFill>
                  <a:schemeClr val="bg1"/>
                </a:solidFill>
              </a:defRPr>
            </a:lvl1pPr>
          </a:lstStyle>
          <a:p>
            <a:r>
              <a:rPr lang="es-ES" altLang="en-GB" smtClean="0"/>
              <a:t>Haga clic para modificar el estilo de título del patrón</a:t>
            </a:r>
            <a:endParaRPr lang="es-ES_tradnl" altLang="en-GB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z="1108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s-ES_tradnl" altLang="en-GB">
                <a:solidFill>
                  <a:srgbClr val="FFFFFF"/>
                </a:solidFill>
              </a:rPr>
              <a:t>Corporate Department. Division of Business Unit.</a:t>
            </a:r>
          </a:p>
        </p:txBody>
      </p:sp>
    </p:spTree>
    <p:extLst>
      <p:ext uri="{BB962C8B-B14F-4D97-AF65-F5344CB8AC3E}">
        <p14:creationId xmlns:p14="http://schemas.microsoft.com/office/powerpoint/2010/main" val="1792473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GraphicResource"/>
          <p:cNvPicPr>
            <a:picLocks noChangeAspect="1" noChangeArrowheads="1"/>
          </p:cNvPicPr>
          <p:nvPr userDrawn="1"/>
        </p:nvPicPr>
        <p:blipFill>
          <a:blip r:embed="rId2" cstate="print"/>
          <a:srcRect l="4324" b="36737"/>
          <a:stretch>
            <a:fillRect/>
          </a:stretch>
        </p:blipFill>
        <p:spPr bwMode="auto">
          <a:xfrm>
            <a:off x="14654" y="6013450"/>
            <a:ext cx="9144000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6 Imagen" descr="Vert_Pos_RGB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3050" y="212725"/>
            <a:ext cx="2417885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6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7EB8D-5852-4840-B573-E23639AF5C27}" type="slidenum">
              <a:rPr lang="es-ES_tradnl" altLang="en-GB"/>
              <a:pPr>
                <a:defRPr/>
              </a:pPr>
              <a:t>‹#›</a:t>
            </a:fld>
            <a:endParaRPr lang="es-ES_tradnl" altLang="en-GB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n-GB">
                <a:solidFill>
                  <a:srgbClr val="4A871D"/>
                </a:solidFill>
              </a:rPr>
              <a:t>Corporate Department. Division of Business Unit.</a:t>
            </a:r>
          </a:p>
        </p:txBody>
      </p:sp>
    </p:spTree>
    <p:extLst>
      <p:ext uri="{BB962C8B-B14F-4D97-AF65-F5344CB8AC3E}">
        <p14:creationId xmlns:p14="http://schemas.microsoft.com/office/powerpoint/2010/main" val="869111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59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earce\AppData\Local\Microsoft\Windows\Temporary Internet Files\Content.Outlook\CZ8W6P60\Bluebkgrd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30" b="4530"/>
          <a:stretch/>
        </p:blipFill>
        <p:spPr bwMode="auto">
          <a:xfrm>
            <a:off x="-1" y="-325420"/>
            <a:ext cx="9144001" cy="7183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86" y="6508949"/>
            <a:ext cx="1686314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73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earce\AppData\Local\Microsoft\Windows\Temporary Internet Files\Content.Outlook\CZ8W6P60\Greenbkgrd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 r="76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86" y="6508949"/>
            <a:ext cx="1686314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475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210D354-04D5-487B-93DD-6CEA588CC4BD}" type="datetimeFigureOut">
              <a:rPr lang="en-US">
                <a:solidFill>
                  <a:prstClr val="black"/>
                </a:solidFill>
              </a:rPr>
              <a:pPr/>
              <a:t>5/27/16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315283E-610B-4896-A38A-7A4EC1748F2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29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210D354-04D5-487B-93DD-6CEA588CC4BD}" type="datetimeFigureOut">
              <a:rPr lang="en-US">
                <a:solidFill>
                  <a:prstClr val="black"/>
                </a:solidFill>
              </a:rPr>
              <a:pPr/>
              <a:t>5/27/16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315283E-610B-4896-A38A-7A4EC1748F2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9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46139"/>
            <a:ext cx="9144000" cy="6931178"/>
          </a:xfrm>
          <a:prstGeom prst="rect">
            <a:avLst/>
          </a:prstGeom>
          <a:gradFill>
            <a:gsLst>
              <a:gs pos="21000">
                <a:srgbClr val="D1F2F7"/>
              </a:gs>
              <a:gs pos="0">
                <a:srgbClr val="2DC1DB"/>
              </a:gs>
              <a:gs pos="86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2" t="42361" r="17917" b="40000"/>
          <a:stretch/>
        </p:blipFill>
        <p:spPr>
          <a:xfrm>
            <a:off x="7543800" y="6400800"/>
            <a:ext cx="1447800" cy="34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85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210D354-04D5-487B-93DD-6CEA588CC4BD}" type="datetimeFigureOut">
              <a:rPr lang="en-US">
                <a:solidFill>
                  <a:prstClr val="black"/>
                </a:solidFill>
              </a:rPr>
              <a:pPr/>
              <a:t>5/27/16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315283E-610B-4896-A38A-7A4EC1748F2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4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210D354-04D5-487B-93DD-6CEA588CC4BD}" type="datetimeFigureOut">
              <a:rPr lang="en-US">
                <a:solidFill>
                  <a:prstClr val="black"/>
                </a:solidFill>
              </a:rPr>
              <a:pPr/>
              <a:t>5/27/16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315283E-610B-4896-A38A-7A4EC1748F2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9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theme" Target="../theme/theme2.xml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4.xml"/><Relationship Id="rId3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84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ltHorz">
          <a:fgClr>
            <a:srgbClr val="EAEAE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340" name="Rectangle 36"/>
          <p:cNvSpPr>
            <a:spLocks noChangeArrowheads="1"/>
          </p:cNvSpPr>
          <p:nvPr userDrawn="1"/>
        </p:nvSpPr>
        <p:spPr bwMode="auto">
          <a:xfrm>
            <a:off x="3176" y="0"/>
            <a:ext cx="9140825" cy="1017588"/>
          </a:xfrm>
          <a:prstGeom prst="rect">
            <a:avLst/>
          </a:prstGeom>
          <a:solidFill>
            <a:srgbClr val="00306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18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4" y="171452"/>
            <a:ext cx="8135937" cy="7334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1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688" y="1381125"/>
            <a:ext cx="80010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18338" name="Rectangle 34"/>
          <p:cNvSpPr>
            <a:spLocks noChangeArrowheads="1"/>
          </p:cNvSpPr>
          <p:nvPr userDrawn="1"/>
        </p:nvSpPr>
        <p:spPr bwMode="auto">
          <a:xfrm>
            <a:off x="1" y="6246815"/>
            <a:ext cx="9140825" cy="611187"/>
          </a:xfrm>
          <a:prstGeom prst="rect">
            <a:avLst/>
          </a:prstGeom>
          <a:solidFill>
            <a:srgbClr val="00306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1831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7164" y="6369050"/>
            <a:ext cx="1366837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137160" rIns="91440" bIns="18288" numCol="1" anchor="t" anchorCtr="0" compatLnSpc="1">
            <a:prstTxWarp prst="textNoShape">
              <a:avLst/>
            </a:prstTxWarp>
          </a:bodyPr>
          <a:lstStyle>
            <a:lvl1pPr eaLnBrk="1" hangingPunct="1">
              <a:defRPr b="1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1079A9-9FE4-4CDC-8903-51E5A50FB2B9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2018341" name="Picture 37" descr="footer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9" y="6373815"/>
            <a:ext cx="2435225" cy="45878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 bwMode="auto">
          <a:xfrm>
            <a:off x="0" y="6218238"/>
            <a:ext cx="91440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6151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Arial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rgbClr val="00306C"/>
        </a:buClr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rgbClr val="00306C"/>
        </a:buClr>
        <a:buFont typeface="Verdana" pitchFamily="34" charset="0"/>
        <a:buChar char="—"/>
        <a:defRPr sz="2400">
          <a:solidFill>
            <a:schemeClr val="tx1"/>
          </a:solidFill>
          <a:latin typeface="+mn-lt"/>
        </a:defRPr>
      </a:lvl2pPr>
      <a:lvl3pPr marL="1304925" indent="-395288" algn="l" rtl="0" fontAlgn="base">
        <a:spcBef>
          <a:spcPct val="20000"/>
        </a:spcBef>
        <a:spcAft>
          <a:spcPct val="0"/>
        </a:spcAft>
        <a:buClr>
          <a:srgbClr val="00306C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93863" indent="-387350" algn="l" rtl="0" fontAlgn="base">
        <a:spcBef>
          <a:spcPct val="20000"/>
        </a:spcBef>
        <a:spcAft>
          <a:spcPct val="0"/>
        </a:spcAft>
        <a:buClr>
          <a:srgbClr val="00306C"/>
        </a:buClr>
        <a:buFont typeface="Symbol" pitchFamily="18" charset="2"/>
        <a:buChar char="-"/>
        <a:defRPr sz="2400">
          <a:solidFill>
            <a:schemeClr val="tx1"/>
          </a:solidFill>
          <a:latin typeface="+mn-lt"/>
        </a:defRPr>
      </a:lvl4pPr>
      <a:lvl5pPr marL="2093913" indent="-398463" algn="l" rtl="0" fontAlgn="base">
        <a:spcBef>
          <a:spcPct val="25000"/>
        </a:spcBef>
        <a:spcAft>
          <a:spcPct val="0"/>
        </a:spcAft>
        <a:buClr>
          <a:srgbClr val="00306C"/>
        </a:buClr>
        <a:buFont typeface="Symbol" pitchFamily="18" charset="2"/>
        <a:buChar char="×"/>
        <a:defRPr sz="24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rgbClr val="00306C"/>
        </a:buClr>
        <a:buFont typeface="Symbol" pitchFamily="18" charset="2"/>
        <a:buChar char="×"/>
        <a:defRPr sz="24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rgbClr val="00306C"/>
        </a:buClr>
        <a:buFont typeface="Symbol" pitchFamily="18" charset="2"/>
        <a:buChar char="×"/>
        <a:defRPr sz="24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rgbClr val="00306C"/>
        </a:buClr>
        <a:buFont typeface="Symbol" pitchFamily="18" charset="2"/>
        <a:buChar char="×"/>
        <a:defRPr sz="24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rgbClr val="00306C"/>
        </a:buClr>
        <a:buFont typeface="Symbol" pitchFamily="18" charset="2"/>
        <a:buChar char="×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33047" y="981075"/>
            <a:ext cx="597876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GB" smtClean="0"/>
              <a:t>Title</a:t>
            </a:r>
          </a:p>
        </p:txBody>
      </p:sp>
      <p:sp>
        <p:nvSpPr>
          <p:cNvPr id="2051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3058" y="1979617"/>
            <a:ext cx="7870581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GB" smtClean="0"/>
              <a:t>Haga clic para modificar el estilo de texto del patrón</a:t>
            </a:r>
          </a:p>
        </p:txBody>
      </p:sp>
      <p:sp>
        <p:nvSpPr>
          <p:cNvPr id="10" name="3 Marcador de número de diapositiva"/>
          <p:cNvSpPr>
            <a:spLocks noGrp="1"/>
          </p:cNvSpPr>
          <p:nvPr>
            <p:ph type="sldNum" sz="quarter" idx="4"/>
          </p:nvPr>
        </p:nvSpPr>
        <p:spPr bwMode="auto">
          <a:xfrm>
            <a:off x="8107985" y="6076950"/>
            <a:ext cx="452803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8" b="1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944671-2AAD-418A-8C58-7AFA6B6E73E7}" type="slidenum">
              <a:rPr lang="es-ES_tradnl" altLang="en-GB">
                <a:solidFill>
                  <a:srgbClr val="447D1B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_tradnl" altLang="en-GB">
              <a:solidFill>
                <a:srgbClr val="447D1B"/>
              </a:solidFill>
            </a:endParaRPr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0638" y="6092827"/>
            <a:ext cx="5011615" cy="26282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108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n-GB">
                <a:solidFill>
                  <a:srgbClr val="4A871D"/>
                </a:solidFill>
              </a:rPr>
              <a:t>Corporate Department. Division of Business Unit.</a:t>
            </a:r>
          </a:p>
        </p:txBody>
      </p:sp>
    </p:spTree>
    <p:extLst>
      <p:ext uri="{BB962C8B-B14F-4D97-AF65-F5344CB8AC3E}">
        <p14:creationId xmlns:p14="http://schemas.microsoft.com/office/powerpoint/2010/main" val="157430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rgbClr val="447D1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rgbClr val="447D1B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rgbClr val="447D1B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rgbClr val="447D1B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rgbClr val="447D1B"/>
          </a:solidFill>
          <a:latin typeface="Arial" charset="0"/>
        </a:defRPr>
      </a:lvl5pPr>
      <a:lvl6pPr marL="422041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rgbClr val="447D1B"/>
          </a:solidFill>
          <a:latin typeface="Arial Black" pitchFamily="34" charset="0"/>
        </a:defRPr>
      </a:lvl6pPr>
      <a:lvl7pPr marL="844083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rgbClr val="447D1B"/>
          </a:solidFill>
          <a:latin typeface="Arial Black" pitchFamily="34" charset="0"/>
        </a:defRPr>
      </a:lvl7pPr>
      <a:lvl8pPr marL="1266124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rgbClr val="447D1B"/>
          </a:solidFill>
          <a:latin typeface="Arial Black" pitchFamily="34" charset="0"/>
        </a:defRPr>
      </a:lvl8pPr>
      <a:lvl9pPr marL="1688165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rgbClr val="447D1B"/>
          </a:solidFill>
          <a:latin typeface="Arial Black" pitchFamily="34" charset="0"/>
        </a:defRPr>
      </a:lvl9pPr>
    </p:titleStyle>
    <p:bodyStyle>
      <a:lvl1pPr marL="224210" indent="-22421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120000"/>
        <a:buChar char="•"/>
        <a:defRPr sz="2954">
          <a:solidFill>
            <a:srgbClr val="447D1B"/>
          </a:solidFill>
          <a:latin typeface="+mn-lt"/>
          <a:ea typeface="+mn-ea"/>
          <a:cs typeface="+mn-cs"/>
        </a:defRPr>
      </a:lvl1pPr>
      <a:lvl2pPr marL="616943" indent="-186109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–"/>
        <a:defRPr sz="2585">
          <a:solidFill>
            <a:srgbClr val="447D1B"/>
          </a:solidFill>
          <a:latin typeface="+mn-lt"/>
        </a:defRPr>
      </a:lvl2pPr>
      <a:lvl3pPr marL="1060965" indent="-175851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•"/>
        <a:defRPr sz="2215">
          <a:solidFill>
            <a:srgbClr val="447D1B"/>
          </a:solidFill>
          <a:latin typeface="+mn-lt"/>
        </a:defRPr>
      </a:lvl3pPr>
      <a:lvl4pPr marL="1408270" indent="-142146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–"/>
        <a:defRPr sz="1477">
          <a:solidFill>
            <a:srgbClr val="447D1B"/>
          </a:solidFill>
          <a:latin typeface="+mn-lt"/>
        </a:defRPr>
      </a:lvl4pPr>
      <a:lvl5pPr marL="1847897" indent="-181712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»"/>
        <a:defRPr sz="1477">
          <a:solidFill>
            <a:srgbClr val="447D1B"/>
          </a:solidFill>
          <a:latin typeface="+mn-lt"/>
        </a:defRPr>
      </a:lvl5pPr>
      <a:lvl6pPr marL="2269938" indent="-181712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»"/>
        <a:defRPr sz="1477">
          <a:solidFill>
            <a:srgbClr val="447D1B"/>
          </a:solidFill>
          <a:latin typeface="+mn-lt"/>
        </a:defRPr>
      </a:lvl6pPr>
      <a:lvl7pPr marL="2691979" indent="-181712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»"/>
        <a:defRPr sz="1477">
          <a:solidFill>
            <a:srgbClr val="447D1B"/>
          </a:solidFill>
          <a:latin typeface="+mn-lt"/>
        </a:defRPr>
      </a:lvl7pPr>
      <a:lvl8pPr marL="3114021" indent="-181712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»"/>
        <a:defRPr sz="1477">
          <a:solidFill>
            <a:srgbClr val="447D1B"/>
          </a:solidFill>
          <a:latin typeface="+mn-lt"/>
        </a:defRPr>
      </a:lvl8pPr>
      <a:lvl9pPr marL="3536062" indent="-181712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»"/>
        <a:defRPr sz="1477">
          <a:solidFill>
            <a:srgbClr val="447D1B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Z:\IDENTIDAD GRÁFICA DE LA IMAGEN\PlataformaOn-line\ESQUEMA_PORTAL\IBrenewables\Templates\diapo4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8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hf hdr="0" ftr="0" dt="0"/>
  <p:txStyles>
    <p:titleStyle>
      <a:lvl1pPr algn="ctr" defTabSz="422041" rtl="0" eaLnBrk="0" fontAlgn="base" hangingPunct="0">
        <a:spcBef>
          <a:spcPct val="0"/>
        </a:spcBef>
        <a:spcAft>
          <a:spcPct val="0"/>
        </a:spcAft>
        <a:defRPr sz="4062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22041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22041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22041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22041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22041" algn="ctr" defTabSz="422041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844083" algn="ctr" defTabSz="422041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266124" algn="ctr" defTabSz="422041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688165" algn="ctr" defTabSz="422041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16531" indent="-316531" algn="l" defTabSz="42204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17" indent="-263776" algn="l" defTabSz="42204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85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055103" indent="-211021" algn="l" defTabSz="42204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15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477145" indent="-211021" algn="l" defTabSz="42204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846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1899186" indent="-211021" algn="l" defTabSz="42204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846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321227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chart" Target="../charts/chart1.xml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28.png"/><Relationship Id="rId5" Type="http://schemas.openxmlformats.org/officeDocument/2006/relationships/chart" Target="../charts/chart2.xml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31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32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chart" Target="../charts/chart3.xml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16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7" Type="http://schemas.openxmlformats.org/officeDocument/2006/relationships/image" Target="../media/image44.jpg"/><Relationship Id="rId8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27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g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3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1122" y="590389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John D. Chaffee, President/CEO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April 20, 2016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5146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Exo 2 Light" charset="0"/>
                <a:ea typeface="Exo 2 Light" charset="0"/>
                <a:cs typeface="Exo 2 Light" charset="0"/>
              </a:rPr>
              <a:t>2016 STATE OF THE REGION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" y="3962402"/>
            <a:ext cx="911287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dirty="0">
                <a:solidFill>
                  <a:schemeClr val="bg1"/>
                </a:solidFill>
                <a:latin typeface="Exo 2 Medium" charset="0"/>
                <a:ea typeface="Exo 2 Medium" charset="0"/>
                <a:cs typeface="Exo 2 Medium" charset="0"/>
              </a:rPr>
              <a:t>#</a:t>
            </a:r>
            <a:r>
              <a:rPr lang="en-US" sz="8500" dirty="0">
                <a:solidFill>
                  <a:schemeClr val="bg1"/>
                </a:solidFill>
                <a:latin typeface="AW Conqueror Sans Light" charset="0"/>
                <a:ea typeface="AW Conqueror Sans Light" charset="0"/>
                <a:cs typeface="AW Conqueror Sans Light" charset="0"/>
              </a:rPr>
              <a:t>LOGISYNERGY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"/>
          <a:stretch/>
        </p:blipFill>
        <p:spPr>
          <a:xfrm>
            <a:off x="1534332" y="0"/>
            <a:ext cx="6096000" cy="274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5500"/>
            <a:ext cx="9144001" cy="5952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-762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2015 Industrial Announcements</a:t>
            </a:r>
          </a:p>
          <a:p>
            <a:r>
              <a:rPr lang="en-US" sz="20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FROM REGIONAL COUNTIES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343402" y="6094226"/>
            <a:ext cx="930769" cy="369332"/>
            <a:chOff x="6460979" y="5179201"/>
            <a:chExt cx="930769" cy="369332"/>
          </a:xfrm>
        </p:grpSpPr>
        <p:sp>
          <p:nvSpPr>
            <p:cNvPr id="11" name="TextBox 10"/>
            <p:cNvSpPr txBox="1"/>
            <p:nvPr/>
          </p:nvSpPr>
          <p:spPr>
            <a:xfrm>
              <a:off x="6746087" y="5179201"/>
              <a:ext cx="645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New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460979" y="5209455"/>
              <a:ext cx="308824" cy="308824"/>
            </a:xfrm>
            <a:prstGeom prst="ellipse">
              <a:avLst/>
            </a:prstGeom>
            <a:solidFill>
              <a:srgbClr val="00A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10202" y="6094226"/>
            <a:ext cx="1425261" cy="369332"/>
            <a:chOff x="6460979" y="5624162"/>
            <a:chExt cx="1425261" cy="369332"/>
          </a:xfrm>
        </p:grpSpPr>
        <p:sp>
          <p:nvSpPr>
            <p:cNvPr id="13" name="TextBox 12"/>
            <p:cNvSpPr txBox="1"/>
            <p:nvPr/>
          </p:nvSpPr>
          <p:spPr>
            <a:xfrm>
              <a:off x="6752545" y="5624162"/>
              <a:ext cx="1133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Existing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6460979" y="5648103"/>
              <a:ext cx="308824" cy="308824"/>
            </a:xfrm>
            <a:prstGeom prst="ellipse">
              <a:avLst/>
            </a:prstGeom>
            <a:solidFill>
              <a:srgbClr val="E85C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"/>
          <a:stretch/>
        </p:blipFill>
        <p:spPr>
          <a:xfrm>
            <a:off x="-89115" y="878200"/>
            <a:ext cx="8610602" cy="60071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19800" y="1057900"/>
            <a:ext cx="2964696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Advanced Manufacturing</a:t>
            </a:r>
          </a:p>
          <a:p>
            <a:pPr algn="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venir Next Condensed Medium" charset="0"/>
                <a:ea typeface="Avenir Next Condensed Medium" charset="0"/>
                <a:cs typeface="Avenir Next Condensed Medium" charset="0"/>
              </a:rPr>
              <a:t>822 jobs</a:t>
            </a:r>
          </a:p>
          <a:p>
            <a:pPr algn="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venir Next Condensed Medium" charset="0"/>
                <a:ea typeface="Avenir Next Condensed Medium" charset="0"/>
                <a:cs typeface="Avenir Next Condensed Medium" charset="0"/>
              </a:rPr>
              <a:t>$136M+</a:t>
            </a:r>
          </a:p>
          <a:p>
            <a:pPr marL="342900" indent="-342900" algn="r">
              <a:buFontTx/>
              <a:buChar char="-"/>
            </a:pPr>
            <a:endParaRPr lang="en-US" sz="900" dirty="0">
              <a:solidFill>
                <a:schemeClr val="tx2">
                  <a:lumMod val="75000"/>
                </a:schemeClr>
              </a:solidFill>
              <a:latin typeface="Exo 2.0 Semi Bold" pitchFamily="50" charset="0"/>
            </a:endParaRPr>
          </a:p>
          <a:p>
            <a:pPr algn="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Life Science</a:t>
            </a:r>
          </a:p>
          <a:p>
            <a:pPr algn="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(Including Healthcare) </a:t>
            </a:r>
          </a:p>
          <a:p>
            <a:pPr algn="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venir Next Condensed Medium" charset="0"/>
                <a:ea typeface="Avenir Next Condensed Medium" charset="0"/>
                <a:cs typeface="Avenir Next Condensed Medium" charset="0"/>
              </a:rPr>
              <a:t>142 jobs</a:t>
            </a:r>
          </a:p>
          <a:p>
            <a:pPr algn="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venir Next Condensed Medium" charset="0"/>
                <a:ea typeface="Avenir Next Condensed Medium" charset="0"/>
                <a:cs typeface="Avenir Next Condensed Medium" charset="0"/>
              </a:rPr>
              <a:t>$395M+</a:t>
            </a:r>
          </a:p>
          <a:p>
            <a:pPr marL="342900" indent="-342900" algn="r">
              <a:buFontTx/>
              <a:buChar char="-"/>
            </a:pPr>
            <a:endParaRPr lang="en-US" sz="900" b="1" dirty="0">
              <a:solidFill>
                <a:schemeClr val="tx2">
                  <a:lumMod val="75000"/>
                </a:schemeClr>
              </a:solidFill>
              <a:latin typeface="Avenir Next Condensed Demi Bold" charset="0"/>
              <a:ea typeface="Avenir Next Condensed Demi Bold" charset="0"/>
              <a:cs typeface="Avenir Next Condensed Demi Bold" charset="0"/>
            </a:endParaRPr>
          </a:p>
          <a:p>
            <a:pPr algn="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Logistics</a:t>
            </a:r>
          </a:p>
          <a:p>
            <a:pPr algn="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venir Next Condensed Medium" charset="0"/>
                <a:ea typeface="Avenir Next Condensed Medium" charset="0"/>
                <a:cs typeface="Avenir Next Condensed Medium" charset="0"/>
              </a:rPr>
              <a:t>33 jobs</a:t>
            </a:r>
          </a:p>
          <a:p>
            <a:pPr algn="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venir Next Condensed Medium" charset="0"/>
                <a:ea typeface="Avenir Next Condensed Medium" charset="0"/>
                <a:cs typeface="Avenir Next Condensed Medium" charset="0"/>
              </a:rPr>
              <a:t>$2.6M+</a:t>
            </a:r>
          </a:p>
          <a:p>
            <a:pPr marL="342900" indent="-342900" algn="r">
              <a:buFontTx/>
              <a:buChar char="-"/>
            </a:pPr>
            <a:endParaRPr lang="en-US" sz="900" dirty="0">
              <a:solidFill>
                <a:schemeClr val="tx2">
                  <a:lumMod val="75000"/>
                </a:schemeClr>
              </a:solidFill>
              <a:latin typeface="Exo 2.0 Light" pitchFamily="50" charset="0"/>
            </a:endParaRPr>
          </a:p>
          <a:p>
            <a:pPr algn="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Motor Vehicle Assembly</a:t>
            </a:r>
          </a:p>
          <a:p>
            <a:pPr algn="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&amp; Parts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Mfg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algn="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venir Next Condensed Medium" charset="0"/>
                <a:ea typeface="Avenir Next Condensed Medium" charset="0"/>
                <a:cs typeface="Avenir Next Condensed Medium" charset="0"/>
              </a:rPr>
              <a:t>0 jobs</a:t>
            </a:r>
          </a:p>
          <a:p>
            <a:pPr algn="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venir Next Condensed Medium" charset="0"/>
                <a:ea typeface="Avenir Next Condensed Medium" charset="0"/>
                <a:cs typeface="Avenir Next Condensed Medium" charset="0"/>
              </a:rPr>
              <a:t>$35M</a:t>
            </a:r>
          </a:p>
          <a:p>
            <a:pPr marL="342900" indent="-342900" algn="r">
              <a:buFontTx/>
              <a:buChar char="-"/>
            </a:pPr>
            <a:endParaRPr lang="en-US" sz="1000" dirty="0">
              <a:solidFill>
                <a:schemeClr val="tx2">
                  <a:lumMod val="75000"/>
                </a:schemeClr>
              </a:solidFill>
              <a:latin typeface="Exo 2.0 Light" pitchFamily="50" charset="0"/>
            </a:endParaRPr>
          </a:p>
          <a:p>
            <a:pPr algn="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Value- Added Ag</a:t>
            </a:r>
          </a:p>
          <a:p>
            <a:pPr algn="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venir Next Condensed Medium" charset="0"/>
                <a:ea typeface="Avenir Next Condensed Medium" charset="0"/>
                <a:cs typeface="Avenir Next Condensed Medium" charset="0"/>
              </a:rPr>
              <a:t>329 jobs</a:t>
            </a:r>
          </a:p>
          <a:p>
            <a:pPr algn="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venir Next Condensed Medium" charset="0"/>
                <a:ea typeface="Avenir Next Condensed Medium" charset="0"/>
                <a:cs typeface="Avenir Next Condensed Medium" charset="0"/>
              </a:rPr>
              <a:t>$84M+</a:t>
            </a:r>
          </a:p>
        </p:txBody>
      </p:sp>
    </p:spTree>
    <p:extLst>
      <p:ext uri="{BB962C8B-B14F-4D97-AF65-F5344CB8AC3E}">
        <p14:creationId xmlns:p14="http://schemas.microsoft.com/office/powerpoint/2010/main" val="352818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620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2016 Q1 Industrial Announcements</a:t>
            </a:r>
          </a:p>
          <a:p>
            <a:r>
              <a:rPr lang="en-US" sz="20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FROM REGIONAL COUNTIES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6"/>
          <a:stretch/>
        </p:blipFill>
        <p:spPr>
          <a:xfrm>
            <a:off x="0" y="1048827"/>
            <a:ext cx="9144000" cy="565677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715064" y="1229910"/>
            <a:ext cx="930769" cy="369332"/>
            <a:chOff x="6460979" y="5179201"/>
            <a:chExt cx="930769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6746087" y="5179201"/>
              <a:ext cx="645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New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460979" y="5209455"/>
              <a:ext cx="308824" cy="308824"/>
            </a:xfrm>
            <a:prstGeom prst="ellipse">
              <a:avLst/>
            </a:prstGeom>
            <a:solidFill>
              <a:srgbClr val="00A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82287" y="1229910"/>
            <a:ext cx="1425261" cy="369332"/>
            <a:chOff x="6460979" y="5624162"/>
            <a:chExt cx="1425261" cy="369332"/>
          </a:xfrm>
        </p:grpSpPr>
        <p:sp>
          <p:nvSpPr>
            <p:cNvPr id="9" name="TextBox 8"/>
            <p:cNvSpPr txBox="1"/>
            <p:nvPr/>
          </p:nvSpPr>
          <p:spPr>
            <a:xfrm>
              <a:off x="6752545" y="5624162"/>
              <a:ext cx="1133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Existing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460979" y="5648103"/>
              <a:ext cx="308824" cy="308824"/>
            </a:xfrm>
            <a:prstGeom prst="ellipse">
              <a:avLst/>
            </a:prstGeom>
            <a:solidFill>
              <a:srgbClr val="E85C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116936" y="5382163"/>
            <a:ext cx="40270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otham Book" charset="0"/>
                <a:ea typeface="Gotham Book" charset="0"/>
                <a:cs typeface="Gotham Book" charset="0"/>
              </a:rPr>
              <a:t>$195+ Million</a:t>
            </a:r>
          </a:p>
          <a:p>
            <a:pPr algn="ctr"/>
            <a:r>
              <a:rPr lang="en-US" sz="4000" b="1" dirty="0">
                <a:latin typeface="Gotham Book" charset="0"/>
                <a:ea typeface="Gotham Book" charset="0"/>
                <a:cs typeface="Gotham Book" charset="0"/>
              </a:rPr>
              <a:t>in investments </a:t>
            </a:r>
          </a:p>
        </p:txBody>
      </p:sp>
    </p:spTree>
    <p:extLst>
      <p:ext uri="{BB962C8B-B14F-4D97-AF65-F5344CB8AC3E}">
        <p14:creationId xmlns:p14="http://schemas.microsoft.com/office/powerpoint/2010/main" val="92571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SOR molecule background-01.png"/>
          <p:cNvPicPr>
            <a:picLocks noChangeAspect="1"/>
          </p:cNvPicPr>
          <p:nvPr/>
        </p:nvPicPr>
        <p:blipFill>
          <a:blip r:embed="rId4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362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Employment by Industry - 3Q 05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990602"/>
            <a:ext cx="32289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990600"/>
            <a:ext cx="5943600" cy="335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29000" y="2667001"/>
            <a:ext cx="5486400" cy="3495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281707"/>
              </p:ext>
            </p:extLst>
          </p:nvPr>
        </p:nvGraphicFramePr>
        <p:xfrm>
          <a:off x="3293390" y="1045078"/>
          <a:ext cx="6096000" cy="5172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72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990602"/>
            <a:ext cx="32289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71800" y="990600"/>
            <a:ext cx="5943600" cy="335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29000" y="2667001"/>
            <a:ext cx="5486400" cy="3495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362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Employment by Industry - 3Q 15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1938479"/>
              </p:ext>
            </p:extLst>
          </p:nvPr>
        </p:nvGraphicFramePr>
        <p:xfrm>
          <a:off x="2566988" y="990602"/>
          <a:ext cx="6830542" cy="5500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372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SOR molecule background-01.png"/>
          <p:cNvPicPr>
            <a:picLocks noChangeAspect="1"/>
          </p:cNvPicPr>
          <p:nvPr/>
        </p:nvPicPr>
        <p:blipFill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Energy Improvements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838202"/>
            <a:ext cx="8305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Proposed Atlantic Coast Pipeline – bringing new gas supply to ENC that will lower prices and increase reliability</a:t>
            </a:r>
          </a:p>
          <a:p>
            <a:pPr marL="292100" indent="-292100">
              <a:buFontTx/>
              <a:buChar char="-"/>
            </a:pPr>
            <a:endParaRPr lang="en-US" sz="1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Gotham Book" charset="0"/>
              <a:ea typeface="Gotham Book" charset="0"/>
              <a:cs typeface="Gotham Book" charset="0"/>
            </a:endParaRPr>
          </a:p>
          <a:p>
            <a:pPr marL="292100" indent="-2921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Conversion of Duke power plant (Wayne Co) from coal to natural gas will decrease pollution and solidify regional air quality as attainment </a:t>
            </a:r>
          </a:p>
          <a:p>
            <a:pPr marL="292100" indent="-292100">
              <a:buFontTx/>
              <a:buChar char="-"/>
            </a:pPr>
            <a:endParaRPr lang="en-US" sz="1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Gotham Book" charset="0"/>
              <a:ea typeface="Gotham Book" charset="0"/>
              <a:cs typeface="Gotham Book" charset="0"/>
            </a:endParaRPr>
          </a:p>
          <a:p>
            <a:pPr marL="292100" indent="-2921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Sale of NC Electric Municipal Power Agency generation to Duke Energy/Progress – bringing stability and lower power costs</a:t>
            </a:r>
          </a:p>
          <a:p>
            <a:pPr marL="292100" indent="-292100"/>
            <a:endParaRPr lang="en-US" sz="1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Gotham Book" charset="0"/>
              <a:ea typeface="Gotham Book" charset="0"/>
              <a:cs typeface="Gotham Book" charset="0"/>
            </a:endParaRPr>
          </a:p>
          <a:p>
            <a:pPr marL="292100" indent="-2921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Solar energy farms spreading across ENC – over 90 solar farms have been installed in eastern NC bring over $1.2 billion of investment into the region</a:t>
            </a:r>
          </a:p>
          <a:p>
            <a:pPr marL="292100" indent="-292100">
              <a:buFontTx/>
              <a:buChar char="-"/>
            </a:pPr>
            <a:endParaRPr lang="en-US" sz="1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Gotham Book" charset="0"/>
              <a:ea typeface="Gotham Book" charset="0"/>
              <a:cs typeface="Gotham Book" charset="0"/>
            </a:endParaRPr>
          </a:p>
          <a:p>
            <a:pPr marL="292100" indent="-2921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The Amazon Wind Farm US East, operated by Iberdrola Renewables at Desert Wind, is the first utility-scale wind farm in North Carolina and one of the first in the southeastern US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92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SOR molecule background-01.png"/>
          <p:cNvPicPr>
            <a:picLocks noChangeAspect="1"/>
          </p:cNvPicPr>
          <p:nvPr/>
        </p:nvPicPr>
        <p:blipFill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62" y="76200"/>
            <a:ext cx="5806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Solar Farm Installations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8"/>
          <a:stretch/>
        </p:blipFill>
        <p:spPr>
          <a:xfrm>
            <a:off x="0" y="891043"/>
            <a:ext cx="9144000" cy="4793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7671" y="955256"/>
            <a:ext cx="3416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Gotham Book" charset="0"/>
                <a:ea typeface="Gotham Book" charset="0"/>
                <a:cs typeface="Gotham Book" charset="0"/>
              </a:rPr>
              <a:t>$1.2 Billion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410202" y="1675129"/>
            <a:ext cx="3471795" cy="339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INVESTMENTS IN THE REGION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46482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venir Book"/>
                <a:cs typeface="Avenir Book"/>
              </a:rPr>
              <a:t>Distributed </a:t>
            </a:r>
            <a:r>
              <a:rPr lang="en-US" b="1" dirty="0" err="1">
                <a:latin typeface="Avenir Book"/>
                <a:cs typeface="Avenir Book"/>
              </a:rPr>
              <a:t>vs</a:t>
            </a:r>
            <a:r>
              <a:rPr lang="en-US" b="1" dirty="0">
                <a:latin typeface="Avenir Book"/>
                <a:cs typeface="Avenir Book"/>
              </a:rPr>
              <a:t> concentrated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venir Book"/>
                <a:cs typeface="Avenir Book"/>
              </a:rPr>
              <a:t>Investments in rural counties have major impact on tax base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555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3"/>
          <a:stretch/>
        </p:blipFill>
        <p:spPr>
          <a:xfrm>
            <a:off x="-321322" y="140856"/>
            <a:ext cx="5350522" cy="63361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Atlantic Coast Pipeline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7200" y="762000"/>
            <a:ext cx="4648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b="1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Less dependent on outside sources for safe, efficient, reliable natural gas.</a:t>
            </a:r>
          </a:p>
          <a:p>
            <a:pPr marL="342900" indent="-342900">
              <a:buFont typeface="Arial" charset="0"/>
              <a:buChar char="•"/>
            </a:pPr>
            <a:endParaRPr lang="en-US" sz="2200" b="1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b="1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$130 million/</a:t>
            </a:r>
            <a:r>
              <a:rPr lang="en-US" sz="2200" b="1" dirty="0" err="1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yr</a:t>
            </a:r>
            <a:endParaRPr lang="en-US" sz="2200" b="1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200" b="1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b="1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Bring much-needed jobs during construction - keep hundreds employed through operation</a:t>
            </a:r>
          </a:p>
          <a:p>
            <a:pPr marL="342900" indent="-342900">
              <a:buFont typeface="Arial" charset="0"/>
              <a:buChar char="•"/>
            </a:pPr>
            <a:endParaRPr lang="en-US" sz="2200" b="1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b="1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Improve chances of recruiting companies that need natural gas for their production processes.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153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833737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Ports of VA expansion of FTZ 20 into Northeastern NC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981202"/>
            <a:ext cx="3276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Companies locating in FTZ 20 can benefit from advanced distribution networks; easy and reliable access to shipping channels, highways, railways, and airways.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92" y="1408176"/>
            <a:ext cx="6083808" cy="50688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858" y="101025"/>
            <a:ext cx="58430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Foreign-Trade Zone #20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945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85" y="2151460"/>
            <a:ext cx="7763256" cy="29321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152400"/>
            <a:ext cx="60917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Foreign-Trade Zone #214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857073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Foreign-Trade Zone #214 is located in Southeastern North Carolina (SENC) and offers individuals and businesses in 24 North Carolina counties the opportunity to import foreign goods into a duty-free zone. The N.C. Department of Transportation is the Grantee and oversees FTZ #214 SENC.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9205" y="2754643"/>
            <a:ext cx="42947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/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Current FTZ #214 Magnet sites include: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/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/>
            </a:r>
            <a:br>
              <a:rPr lang="en-US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/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/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N.C. Global TransPark</a:t>
            </a:r>
            <a:br>
              <a:rPr lang="en-US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/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</a:br>
            <a:endParaRPr lang="en-US" dirty="0">
              <a:solidFill>
                <a:schemeClr val="bg1"/>
              </a:solidFill>
              <a:effectLst>
                <a:outerShdw blurRad="50800" dist="76200" dir="5400000" algn="t" rotWithShape="0">
                  <a:prstClr val="black"/>
                </a:outerShdw>
              </a:effectLst>
              <a:latin typeface="Exo 2 Medium" charset="0"/>
              <a:ea typeface="Exo 2 Medium" charset="0"/>
              <a:cs typeface="Exo 2 Medium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794" y="5181600"/>
            <a:ext cx="8519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Magnet sites are essentially the same as the current general-purpose zone sites with a warehouse operator that has already been approved within FTZ #214 SENC. A magnet site can be used by many importers.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95602" y="4492429"/>
            <a:ext cx="3251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/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N.C. State Port at Wilmington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3800" y="3925671"/>
            <a:ext cx="3549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/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N.C. State Port at Morehead City</a:t>
            </a:r>
            <a:br>
              <a:rPr lang="en-US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/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</a:br>
            <a:endParaRPr lang="en-US" dirty="0">
              <a:solidFill>
                <a:schemeClr val="bg1"/>
              </a:solidFill>
              <a:effectLst>
                <a:outerShdw blurRad="50800" dist="76200" dir="5400000" algn="t" rotWithShape="0">
                  <a:prstClr val="black"/>
                </a:outerShdw>
              </a:effectLst>
              <a:latin typeface="Exo 2 Medium" charset="0"/>
              <a:ea typeface="Exo 2 Medium" charset="0"/>
              <a:cs typeface="Exo 2 Medium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94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5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2" cy="6858000"/>
          </a:xfrm>
          <a:prstGeom prst="rect">
            <a:avLst/>
          </a:prstGeom>
        </p:spPr>
      </p:pic>
      <p:sp>
        <p:nvSpPr>
          <p:cNvPr id="2" name="Pentagon 1"/>
          <p:cNvSpPr/>
          <p:nvPr/>
        </p:nvSpPr>
        <p:spPr>
          <a:xfrm>
            <a:off x="-1" y="152400"/>
            <a:ext cx="4800601" cy="60960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FUTURE INTERSTATE DESIGNATIONS</a:t>
            </a:r>
          </a:p>
        </p:txBody>
      </p:sp>
    </p:spTree>
    <p:extLst>
      <p:ext uri="{BB962C8B-B14F-4D97-AF65-F5344CB8AC3E}">
        <p14:creationId xmlns:p14="http://schemas.microsoft.com/office/powerpoint/2010/main" val="83138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018697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venir Black"/>
                <a:cs typeface="Avenir Black"/>
              </a:rPr>
              <a:t>LOGI•SYN•ERGY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7273" y="2374880"/>
            <a:ext cx="88043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otham Book" charset="0"/>
                <a:ea typeface="Gotham Book" charset="0"/>
                <a:cs typeface="Gotham Book" charset="0"/>
              </a:rPr>
              <a:t>The fusion of logistics and energy and the anticipated impact of both transportation and energy projects planned </a:t>
            </a:r>
            <a:r>
              <a:rPr lang="en-US" sz="3600" b="1">
                <a:latin typeface="Gotham Book" charset="0"/>
                <a:ea typeface="Gotham Book" charset="0"/>
                <a:cs typeface="Gotham Book" charset="0"/>
              </a:rPr>
              <a:t>for ENC.</a:t>
            </a:r>
            <a:endParaRPr lang="en-US" sz="3600" b="1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548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9298" y="-28039"/>
            <a:ext cx="91272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Interstate Highway Designations</a:t>
            </a:r>
          </a:p>
          <a:p>
            <a:r>
              <a:rPr lang="en-US" sz="40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Will Stimulate Growth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3" y="1905002"/>
            <a:ext cx="86867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otham Book" charset="0"/>
                <a:ea typeface="Gotham Book" charset="0"/>
                <a:cs typeface="Gotham Book" charset="0"/>
              </a:rPr>
              <a:t>From Raleigh Beltline to Norfolk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900" b="1" dirty="0">
                <a:latin typeface="Gotham Book" charset="0"/>
                <a:ea typeface="Gotham Book" charset="0"/>
                <a:cs typeface="Gotham Book" charset="0"/>
              </a:rPr>
              <a:t>Future interstate would follow the I-495 corridor to I-95 at Rocky Mount, following the US 64 freeway then traveling US 17 - connecting to the cities of Chesapeake &amp; Norfolk, VA in the Hampton Roads region.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2" y="1457608"/>
            <a:ext cx="3977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otham Book" charset="0"/>
                <a:ea typeface="Gotham Book" charset="0"/>
                <a:cs typeface="Gotham Book" charset="0"/>
              </a:rPr>
              <a:t>I-495 / US 70 / US64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4343402"/>
            <a:ext cx="8686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otham Book" charset="0"/>
                <a:ea typeface="Gotham Book" charset="0"/>
                <a:cs typeface="Gotham Book" charset="0"/>
              </a:rPr>
              <a:t>Improving access from Triangle to Crystal Coast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900" b="1" dirty="0">
                <a:latin typeface="Gotham Book" charset="0"/>
                <a:ea typeface="Gotham Book" charset="0"/>
                <a:cs typeface="Gotham Book" charset="0"/>
              </a:rPr>
              <a:t>Bypassing Clayton, Goldsboro, Kinston, Havelock, and Beaufort.</a:t>
            </a:r>
          </a:p>
          <a:p>
            <a:pPr marL="800100" lvl="1" indent="-342900">
              <a:buFont typeface="Arial"/>
              <a:buChar char="•"/>
            </a:pPr>
            <a:r>
              <a:rPr lang="en-US" sz="1900" b="1" dirty="0">
                <a:latin typeface="Gotham Book" charset="0"/>
                <a:ea typeface="Gotham Book" charset="0"/>
                <a:cs typeface="Gotham Book" charset="0"/>
              </a:rPr>
              <a:t>This corridor is heavily used for moving freight, and is just a few miles south of the Global </a:t>
            </a:r>
            <a:r>
              <a:rPr lang="en-US" sz="1900" b="1" dirty="0" err="1">
                <a:latin typeface="Gotham Book" charset="0"/>
                <a:ea typeface="Gotham Book" charset="0"/>
                <a:cs typeface="Gotham Book" charset="0"/>
              </a:rPr>
              <a:t>TransPark</a:t>
            </a:r>
            <a:r>
              <a:rPr lang="en-US" sz="1900" b="1" dirty="0">
                <a:latin typeface="Gotham Book" charset="0"/>
                <a:ea typeface="Gotham Book" charset="0"/>
                <a:cs typeface="Gotham Book" charset="0"/>
              </a:rPr>
              <a:t>. Also provides vital connections to two military instillations.</a:t>
            </a:r>
          </a:p>
          <a:p>
            <a:endParaRPr lang="en-US" sz="2000" b="1" dirty="0">
              <a:latin typeface="Gotham Book" charset="0"/>
              <a:ea typeface="Gotham Book" charset="0"/>
              <a:cs typeface="Gotham Book" charset="0"/>
            </a:endParaRPr>
          </a:p>
          <a:p>
            <a:endParaRPr lang="en-US" sz="2000" b="1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3947713"/>
            <a:ext cx="3409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otham Book" charset="0"/>
                <a:ea typeface="Gotham Book" charset="0"/>
                <a:cs typeface="Gotham Book" charset="0"/>
              </a:rPr>
              <a:t>US 70 CORRIDOR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3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90" y="54114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Other Infrastructure Progress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517" y="838202"/>
            <a:ext cx="8750085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100" b="1" dirty="0">
                <a:latin typeface="Gotham Book" charset="0"/>
                <a:ea typeface="Gotham Book" charset="0"/>
                <a:cs typeface="Gotham Book" charset="0"/>
              </a:rPr>
              <a:t>Mid-Currituck Bridge - $440 Million</a:t>
            </a:r>
          </a:p>
          <a:p>
            <a:pPr marL="171450" indent="-171450">
              <a:buFont typeface="Wingdings" charset="2"/>
              <a:buChar char="ü"/>
            </a:pPr>
            <a:endParaRPr lang="en-US" sz="10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100" b="1" dirty="0">
                <a:latin typeface="Gotham Book" charset="0"/>
                <a:ea typeface="Gotham Book" charset="0"/>
                <a:cs typeface="Gotham Book" charset="0"/>
              </a:rPr>
              <a:t>Bonner Bridge - $246 Million</a:t>
            </a:r>
          </a:p>
          <a:p>
            <a:pPr marL="171450" indent="-171450">
              <a:buFont typeface="Wingdings" charset="2"/>
              <a:buChar char="ü"/>
            </a:pPr>
            <a:endParaRPr lang="en-US" sz="10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100" b="1" dirty="0">
                <a:latin typeface="Gotham Book" charset="0"/>
                <a:ea typeface="Gotham Book" charset="0"/>
                <a:cs typeface="Gotham Book" charset="0"/>
              </a:rPr>
              <a:t>Connectivity Improvements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100" b="1" dirty="0">
                <a:latin typeface="Gotham Book" charset="0"/>
                <a:ea typeface="Gotham Book" charset="0"/>
                <a:cs typeface="Gotham Book" charset="0"/>
              </a:rPr>
              <a:t>Goldsboro Bypass - completion June 2016 - $246 Million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100" b="1" dirty="0">
                <a:latin typeface="Gotham Book" charset="0"/>
                <a:ea typeface="Gotham Book" charset="0"/>
                <a:cs typeface="Gotham Book" charset="0"/>
              </a:rPr>
              <a:t>SW Greenville Bypass – in development - $231.8 Million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100" b="1" dirty="0">
                <a:latin typeface="Gotham Book" charset="0"/>
                <a:ea typeface="Gotham Book" charset="0"/>
                <a:cs typeface="Gotham Book" charset="0"/>
              </a:rPr>
              <a:t>Havelock Bypass – construction 2018 - $173 Million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100" b="1" dirty="0">
                <a:latin typeface="Gotham Book" charset="0"/>
                <a:ea typeface="Gotham Book" charset="0"/>
                <a:cs typeface="Gotham Book" charset="0"/>
              </a:rPr>
              <a:t>Maysville Bypass – completion 2018 - $225 Million</a:t>
            </a:r>
          </a:p>
          <a:p>
            <a:pPr marL="800100" lvl="1" indent="-342900">
              <a:buFont typeface="Arial" charset="0"/>
              <a:buChar char="•"/>
            </a:pPr>
            <a:endParaRPr lang="en-US" sz="10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100" b="1" dirty="0">
                <a:latin typeface="Gotham Book" charset="0"/>
                <a:ea typeface="Gotham Book" charset="0"/>
                <a:cs typeface="Gotham Book" charset="0"/>
              </a:rPr>
              <a:t>Dredging at Beaufort Inlet - improve Port of Morehead City access</a:t>
            </a:r>
          </a:p>
          <a:p>
            <a:pPr marL="628650" lvl="1" indent="-171450">
              <a:buFont typeface="Arial" charset="0"/>
              <a:buChar char="•"/>
            </a:pPr>
            <a:endParaRPr lang="en-US" sz="10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342900" lvl="1" indent="-342900">
              <a:buFont typeface="Wingdings" charset="2"/>
              <a:buChar char="ü"/>
            </a:pPr>
            <a:r>
              <a:rPr lang="en-US" sz="2100" b="1" dirty="0">
                <a:latin typeface="Gotham Book" charset="0"/>
                <a:ea typeface="Gotham Book" charset="0"/>
                <a:cs typeface="Gotham Book" charset="0"/>
              </a:rPr>
              <a:t>Gallants Channel Bridge (Beaufort, NC) - open 2018 - $66 Million</a:t>
            </a:r>
          </a:p>
          <a:p>
            <a:pPr marL="628650" lvl="1" indent="-171450">
              <a:buFont typeface="Wingdings" charset="2"/>
              <a:buChar char="ü"/>
              <a:tabLst>
                <a:tab pos="3189288" algn="l"/>
              </a:tabLst>
            </a:pPr>
            <a:endParaRPr lang="en-US" sz="10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100" b="1" dirty="0">
                <a:latin typeface="Gotham Book" charset="0"/>
                <a:ea typeface="Gotham Book" charset="0"/>
                <a:cs typeface="Gotham Book" charset="0"/>
              </a:rPr>
              <a:t>Global TransPark finally a multi-modal facility with construction of rail spur (May 2015) - opening of Goldsboro bypass (June 2016)</a:t>
            </a:r>
          </a:p>
          <a:p>
            <a:pPr marL="342900" lvl="1" indent="-342900">
              <a:buFont typeface="Wingdings" charset="2"/>
              <a:buChar char="ü"/>
            </a:pPr>
            <a:endParaRPr lang="en-US" sz="2100" b="1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307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55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91" y="84892"/>
            <a:ext cx="9105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Proposed Transportation Projects (STI)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84796"/>
              </p:ext>
            </p:extLst>
          </p:nvPr>
        </p:nvGraphicFramePr>
        <p:xfrm>
          <a:off x="108490" y="914399"/>
          <a:ext cx="8883110" cy="34979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76622"/>
                <a:gridCol w="1776622"/>
                <a:gridCol w="1776622"/>
                <a:gridCol w="1776622"/>
                <a:gridCol w="1776622"/>
              </a:tblGrid>
              <a:tr h="53340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County</a:t>
                      </a:r>
                      <a:endParaRPr lang="en-US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Mode</a:t>
                      </a:r>
                      <a:endParaRPr lang="en-US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Route</a:t>
                      </a:r>
                      <a:r>
                        <a:rPr lang="en-US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Name</a:t>
                      </a:r>
                      <a:endParaRPr lang="en-US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Cost to NCDOT</a:t>
                      </a:r>
                      <a:endParaRPr lang="en-US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Statewide Mobility</a:t>
                      </a:r>
                      <a:r>
                        <a:rPr lang="en-US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Score</a:t>
                      </a:r>
                      <a:endParaRPr lang="en-US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571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Johnston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Rail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CSX A-Line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$100,000,000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u="none" strike="noStrike" dirty="0">
                          <a:solidFill>
                            <a:srgbClr val="FF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91.83</a:t>
                      </a:r>
                      <a:endParaRPr lang="nb-NO" sz="1800" b="1" i="0" u="none" strike="noStrike" dirty="0">
                        <a:solidFill>
                          <a:srgbClr val="FF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</a:tr>
              <a:tr h="571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Craven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Highway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US-70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$32,224,000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solidFill>
                            <a:srgbClr val="FF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88.6</a:t>
                      </a:r>
                      <a:endParaRPr lang="hr-HR" sz="1800" b="1" i="0" u="none" strike="noStrike" dirty="0">
                        <a:solidFill>
                          <a:srgbClr val="FF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</a:tr>
              <a:tr h="571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Mecklenburg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Highway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I-77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$96,620,000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86.26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</a:tr>
              <a:tr h="571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Union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Highway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US-74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$2,704,000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84.12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</a:tr>
              <a:tr h="571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Cleveland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Highway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US-74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$17,000,000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82.78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08490" y="4618844"/>
            <a:ext cx="8883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Gotham Book" charset="0"/>
                <a:ea typeface="Gotham Book" charset="0"/>
                <a:cs typeface="Gotham Book" charset="0"/>
              </a:rPr>
              <a:t>The top two rated projects are both in ENC – one in Johnston (CCX) and one in Craven (US70 interchange) for total of $132 million</a:t>
            </a:r>
          </a:p>
        </p:txBody>
      </p:sp>
    </p:spTree>
    <p:extLst>
      <p:ext uri="{BB962C8B-B14F-4D97-AF65-F5344CB8AC3E}">
        <p14:creationId xmlns:p14="http://schemas.microsoft.com/office/powerpoint/2010/main" val="57327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1567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Significant Developments in the Region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019177"/>
            <a:ext cx="86868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200" b="1" dirty="0">
                <a:latin typeface="Gotham Book" charset="0"/>
                <a:ea typeface="Gotham Book" charset="0"/>
                <a:cs typeface="Gotham Book" charset="0"/>
              </a:rPr>
              <a:t>Re-launch of Rural Jobs Accelerator Grant (RJA) grant transition from NC Rural Center (USEDA &amp; USDA)</a:t>
            </a:r>
          </a:p>
          <a:p>
            <a:pPr marL="171450" indent="-171450">
              <a:buFont typeface="Wingdings" charset="2"/>
              <a:buChar char="ü"/>
            </a:pPr>
            <a:endParaRPr lang="en-US" sz="24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200" b="1" dirty="0">
                <a:latin typeface="Gotham Book" charset="0"/>
                <a:ea typeface="Gotham Book" charset="0"/>
                <a:cs typeface="Gotham Book" charset="0"/>
              </a:rPr>
              <a:t>Creation of </a:t>
            </a:r>
            <a:r>
              <a:rPr lang="en-US" sz="2200" b="1" dirty="0" err="1">
                <a:latin typeface="Gotham Book" charset="0"/>
                <a:ea typeface="Gotham Book" charset="0"/>
                <a:cs typeface="Gotham Book" charset="0"/>
              </a:rPr>
              <a:t>BioPharma</a:t>
            </a:r>
            <a:r>
              <a:rPr lang="en-US" sz="2200" b="1" dirty="0">
                <a:latin typeface="Gotham Book" charset="0"/>
                <a:ea typeface="Gotham Book" charset="0"/>
                <a:cs typeface="Gotham Book" charset="0"/>
              </a:rPr>
              <a:t> Development &amp; Mfg Center of Excellence by East Carolina Univ. &amp; Pitt CC (2015) </a:t>
            </a:r>
          </a:p>
          <a:p>
            <a:pPr marL="171450" indent="-171450">
              <a:buFont typeface="Wingdings" charset="2"/>
              <a:buChar char="ü"/>
            </a:pPr>
            <a:endParaRPr lang="en-US" sz="24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200" b="1" dirty="0">
                <a:latin typeface="Gotham Book" charset="0"/>
                <a:ea typeface="Gotham Book" charset="0"/>
                <a:cs typeface="Gotham Book" charset="0"/>
              </a:rPr>
              <a:t>Launch of new Advanced Mfg Center of Excellence at Wayne Community College (2015)</a:t>
            </a:r>
          </a:p>
          <a:p>
            <a:pPr marL="342900" indent="-342900">
              <a:buFont typeface="Wingdings" charset="2"/>
              <a:buChar char="ü"/>
            </a:pPr>
            <a:endParaRPr lang="en-US" sz="24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200" b="1" dirty="0">
                <a:latin typeface="Gotham Book" charset="0"/>
                <a:ea typeface="Gotham Book" charset="0"/>
                <a:cs typeface="Gotham Book" charset="0"/>
              </a:rPr>
              <a:t>Passing the Connect NC Bond (over $200 Million for ENC)</a:t>
            </a:r>
          </a:p>
          <a:p>
            <a:pPr marL="800100" lvl="1" indent="-342900">
              <a:buFont typeface=".PingFangSC-Regular" charset="-122"/>
              <a:buChar char="－"/>
            </a:pPr>
            <a:r>
              <a:rPr lang="en-US" sz="2200" b="1" dirty="0">
                <a:latin typeface="Gotham Book" charset="0"/>
                <a:ea typeface="Gotham Book" charset="0"/>
                <a:cs typeface="Gotham Book" charset="0"/>
              </a:rPr>
              <a:t>$90 Million for ECU – bioengineering building</a:t>
            </a:r>
          </a:p>
          <a:p>
            <a:pPr marL="800100" lvl="1" indent="-342900">
              <a:buFont typeface=".PingFangSC-Regular" charset="-122"/>
              <a:buChar char="－"/>
            </a:pPr>
            <a:r>
              <a:rPr lang="en-US" sz="2200" b="1" dirty="0">
                <a:latin typeface="Gotham Book" charset="0"/>
                <a:ea typeface="Gotham Book" charset="0"/>
                <a:cs typeface="Gotham Book" charset="0"/>
              </a:rPr>
              <a:t>$13 Million for ECSU</a:t>
            </a:r>
          </a:p>
          <a:p>
            <a:pPr marL="800100" lvl="1" indent="-342900">
              <a:buFont typeface=".PingFangSC-Regular" charset="-122"/>
              <a:buChar char="－"/>
            </a:pPr>
            <a:r>
              <a:rPr lang="en-US" sz="2200" b="1" dirty="0">
                <a:latin typeface="Gotham Book" charset="0"/>
                <a:ea typeface="Gotham Book" charset="0"/>
                <a:cs typeface="Gotham Book" charset="0"/>
              </a:rPr>
              <a:t>$92 Million for Community Colleges</a:t>
            </a:r>
          </a:p>
          <a:p>
            <a:pPr marL="800100" lvl="1" indent="-342900">
              <a:buFont typeface=".PingFangSC-Regular" charset="-122"/>
              <a:buChar char="－"/>
            </a:pPr>
            <a:r>
              <a:rPr lang="en-US" sz="2200" b="1" dirty="0">
                <a:latin typeface="Gotham Book" charset="0"/>
                <a:ea typeface="Gotham Book" charset="0"/>
                <a:cs typeface="Gotham Book" charset="0"/>
              </a:rPr>
              <a:t>$7+ Million for ENC state parks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461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Military Developments </a:t>
            </a:r>
            <a:r>
              <a:rPr lang="en-US" sz="400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in the Region</a:t>
            </a:r>
            <a:endParaRPr lang="en-US" sz="4000" dirty="0"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Exo 2 Medium" charset="0"/>
              <a:ea typeface="Exo 2 Medium" charset="0"/>
              <a:cs typeface="Exo 2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499" y="1687530"/>
            <a:ext cx="90175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otham Book" charset="0"/>
                <a:ea typeface="Gotham Book" charset="0"/>
                <a:cs typeface="Gotham Book" charset="0"/>
              </a:rPr>
              <a:t>KC-46A Stationed at Seymour Johnson AFB</a:t>
            </a:r>
          </a:p>
          <a:p>
            <a:r>
              <a:rPr lang="en-US" b="1" dirty="0">
                <a:latin typeface="Gotham Book" charset="0"/>
                <a:ea typeface="Gotham Book" charset="0"/>
                <a:cs typeface="Gotham Book" charset="0"/>
              </a:rPr>
              <a:t>Part of the Air Force’s program to modernize the tanker fleet (2019)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500" y="3208402"/>
            <a:ext cx="84641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otham Book" charset="0"/>
                <a:ea typeface="Gotham Book" charset="0"/>
                <a:cs typeface="Gotham Book" charset="0"/>
              </a:rPr>
              <a:t>Fleet Readiness Center East at Cherry Point</a:t>
            </a:r>
          </a:p>
          <a:p>
            <a:r>
              <a:rPr lang="en-US" b="1" dirty="0">
                <a:latin typeface="Gotham Book" charset="0"/>
                <a:ea typeface="Gotham Book" charset="0"/>
                <a:cs typeface="Gotham Book" charset="0"/>
              </a:rPr>
              <a:t>Site for a new $14 million F-35B vertical lift fan repair facility.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501" y="4729274"/>
            <a:ext cx="939850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otham Book" charset="0"/>
                <a:ea typeface="Gotham Book" charset="0"/>
                <a:cs typeface="Gotham Book" charset="0"/>
              </a:rPr>
              <a:t>US Coast Guard Elizabeth City Acquires Hangars</a:t>
            </a:r>
          </a:p>
          <a:p>
            <a:r>
              <a:rPr lang="en-US" b="1" dirty="0">
                <a:latin typeface="Gotham Book" charset="0"/>
                <a:ea typeface="Gotham Book" charset="0"/>
                <a:cs typeface="Gotham Book" charset="0"/>
              </a:rPr>
              <a:t>Support growth of Aviation Logistics Center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090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90500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5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NCEAST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5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ACTIVITY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488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832" y="1858175"/>
            <a:ext cx="2889504" cy="175289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52400" y="1320225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PROJECTS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4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Marketing by the Numbers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0" y="2539427"/>
            <a:ext cx="1819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New Projects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CY 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3810002"/>
            <a:ext cx="487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PUBLIC RELATIONS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8500" y="4371406"/>
            <a:ext cx="1816100" cy="16276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DC1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40</a:t>
            </a:r>
          </a:p>
          <a:p>
            <a:pPr algn="ctr"/>
            <a:r>
              <a:rPr lang="en-US" sz="18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News Releases Issued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67000" y="4371406"/>
            <a:ext cx="5785612" cy="16276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667000" y="4492724"/>
            <a:ext cx="57856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DC1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288</a:t>
            </a:r>
            <a:r>
              <a:rPr lang="en-US" dirty="0">
                <a:latin typeface="Avenir Next Condensed" charset="0"/>
                <a:ea typeface="Avenir Next Condensed" charset="0"/>
                <a:cs typeface="Avenir Next Condensed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pickups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– </a:t>
            </a:r>
            <a:r>
              <a:rPr lang="en-US" dirty="0">
                <a:solidFill>
                  <a:schemeClr val="bg1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Sustainability Excellence in Manufacturing (Article)</a:t>
            </a:r>
          </a:p>
          <a:p>
            <a:r>
              <a:rPr lang="en-US" sz="2800" dirty="0">
                <a:solidFill>
                  <a:srgbClr val="2DC1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248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 pickups – Regional Manufacturers Recognized as Leaders in Sustainability (Press Release)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" y="1863394"/>
            <a:ext cx="2885857" cy="175115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68545" y="1803739"/>
            <a:ext cx="13398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35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2536705"/>
            <a:ext cx="16212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Marketing &amp;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Client Trips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90139" y="1803739"/>
            <a:ext cx="13398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73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50736" y="1803737"/>
            <a:ext cx="2893264" cy="1810084"/>
            <a:chOff x="6250736" y="1803737"/>
            <a:chExt cx="2893264" cy="18100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0736" y="1858173"/>
              <a:ext cx="2893264" cy="175564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579641" y="1803737"/>
              <a:ext cx="1816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venir Heavy" charset="0"/>
                  <a:ea typeface="Avenir Heavy" charset="0"/>
                  <a:cs typeface="Avenir Heavy" charset="0"/>
                </a:rPr>
                <a:t>53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62344" y="2539425"/>
              <a:ext cx="18196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venir Book" charset="0"/>
                  <a:ea typeface="Avenir Book" charset="0"/>
                  <a:cs typeface="Avenir Book" charset="0"/>
                </a:rPr>
                <a:t>Active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venir Book" charset="0"/>
                  <a:ea typeface="Avenir Book" charset="0"/>
                  <a:cs typeface="Avenir Book" charset="0"/>
                </a:rPr>
                <a:t>Projects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306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38800" y="707886"/>
            <a:ext cx="3293762" cy="5221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2588263"/>
              </p:ext>
            </p:extLst>
          </p:nvPr>
        </p:nvGraphicFramePr>
        <p:xfrm>
          <a:off x="-113776" y="1065327"/>
          <a:ext cx="5819861" cy="4539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479" y="54114"/>
            <a:ext cx="9112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2015 Projects by Cluster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645021"/>
              </p:ext>
            </p:extLst>
          </p:nvPr>
        </p:nvGraphicFramePr>
        <p:xfrm>
          <a:off x="6649770" y="790410"/>
          <a:ext cx="2113230" cy="4932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3230"/>
              </a:tblGrid>
              <a:tr h="4932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Adv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Mfg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1120" marR="21120" marT="21120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Life Science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1120" marR="21120" marT="21120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VAA (Food &amp; Ag)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1120" marR="21120" marT="21120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Energy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1120" marR="21120" marT="21120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Auto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1120" marR="21120" marT="21120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Logistics/Distribution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1120" marR="21120" marT="21120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Call Center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1120" marR="21120" marT="21120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Marine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1120" marR="21120" marT="21120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1120" marR="21120" marT="21120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Defense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1120" marR="21120" marT="2112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907488"/>
              </p:ext>
            </p:extLst>
          </p:nvPr>
        </p:nvGraphicFramePr>
        <p:xfrm>
          <a:off x="6082543" y="790410"/>
          <a:ext cx="487821" cy="4932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821"/>
              </a:tblGrid>
              <a:tr h="493211"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21%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423" marR="23423" marT="23423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u="none" strike="noStrike" dirty="0">
                          <a:effectLst/>
                        </a:rPr>
                        <a:t>14%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423" marR="23423" marT="23423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10%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423" marR="23423" marT="23423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u="none" strike="noStrike">
                          <a:effectLst/>
                        </a:rPr>
                        <a:t>5%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423" marR="23423" marT="23423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21%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423" marR="23423" marT="23423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u="none" strike="noStrike">
                          <a:effectLst/>
                        </a:rPr>
                        <a:t>5%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423" marR="23423" marT="23423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u="none" strike="noStrike">
                          <a:effectLst/>
                        </a:rPr>
                        <a:t>4%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423" marR="23423" marT="23423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11%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423" marR="23423" marT="23423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u="none" strike="noStrike">
                          <a:effectLst/>
                        </a:rPr>
                        <a:t>4%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423" marR="23423" marT="23423" marB="0" anchor="b">
                    <a:solidFill>
                      <a:schemeClr val="bg1"/>
                    </a:solidFill>
                  </a:tcPr>
                </a:tc>
              </a:tr>
              <a:tr h="493211"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u="none" strike="noStrike" dirty="0">
                          <a:effectLst/>
                        </a:rPr>
                        <a:t>5%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423" marR="23423" marT="23423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5638800" y="914401"/>
            <a:ext cx="398162" cy="4808120"/>
            <a:chOff x="5791200" y="914401"/>
            <a:chExt cx="398162" cy="4808120"/>
          </a:xfrm>
        </p:grpSpPr>
        <p:sp>
          <p:nvSpPr>
            <p:cNvPr id="6" name="Rectangle 5"/>
            <p:cNvSpPr/>
            <p:nvPr/>
          </p:nvSpPr>
          <p:spPr>
            <a:xfrm>
              <a:off x="5791200" y="914401"/>
              <a:ext cx="398162" cy="4808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flipV="1">
              <a:off x="5850238" y="946711"/>
              <a:ext cx="304993" cy="304993"/>
            </a:xfrm>
            <a:prstGeom prst="ellipse">
              <a:avLst/>
            </a:prstGeom>
            <a:solidFill>
              <a:srgbClr val="4AA9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7" name="Oval 16"/>
            <p:cNvSpPr/>
            <p:nvPr/>
          </p:nvSpPr>
          <p:spPr>
            <a:xfrm flipV="1">
              <a:off x="5850238" y="1440598"/>
              <a:ext cx="304993" cy="304993"/>
            </a:xfrm>
            <a:prstGeom prst="ellipse">
              <a:avLst/>
            </a:prstGeom>
            <a:solidFill>
              <a:srgbClr val="BD4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8" name="Oval 17"/>
            <p:cNvSpPr/>
            <p:nvPr/>
          </p:nvSpPr>
          <p:spPr>
            <a:xfrm flipV="1">
              <a:off x="5850238" y="1934485"/>
              <a:ext cx="304993" cy="304993"/>
            </a:xfrm>
            <a:prstGeom prst="ellipse">
              <a:avLst/>
            </a:prstGeom>
            <a:solidFill>
              <a:srgbClr val="9AB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0" name="Oval 19"/>
            <p:cNvSpPr/>
            <p:nvPr/>
          </p:nvSpPr>
          <p:spPr>
            <a:xfrm flipV="1">
              <a:off x="5850238" y="2428372"/>
              <a:ext cx="304993" cy="304993"/>
            </a:xfrm>
            <a:prstGeom prst="ellipse">
              <a:avLst/>
            </a:prstGeom>
            <a:solidFill>
              <a:srgbClr val="F393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2" name="Oval 21"/>
            <p:cNvSpPr/>
            <p:nvPr/>
          </p:nvSpPr>
          <p:spPr>
            <a:xfrm flipV="1">
              <a:off x="5850238" y="2922259"/>
              <a:ext cx="304993" cy="304993"/>
            </a:xfrm>
            <a:prstGeom prst="ellipse">
              <a:avLst/>
            </a:prstGeom>
            <a:solidFill>
              <a:srgbClr val="4F7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5" name="Oval 34"/>
            <p:cNvSpPr/>
            <p:nvPr/>
          </p:nvSpPr>
          <p:spPr>
            <a:xfrm flipV="1">
              <a:off x="5850238" y="3416146"/>
              <a:ext cx="304993" cy="304993"/>
            </a:xfrm>
            <a:prstGeom prst="ellipse">
              <a:avLst/>
            </a:prstGeom>
            <a:solidFill>
              <a:srgbClr val="4C3A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6" name="Oval 35"/>
            <p:cNvSpPr/>
            <p:nvPr/>
          </p:nvSpPr>
          <p:spPr>
            <a:xfrm flipV="1">
              <a:off x="5850238" y="3910033"/>
              <a:ext cx="304993" cy="304993"/>
            </a:xfrm>
            <a:prstGeom prst="ellipse">
              <a:avLst/>
            </a:prstGeom>
            <a:solidFill>
              <a:srgbClr val="294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7" name="Oval 36"/>
            <p:cNvSpPr/>
            <p:nvPr/>
          </p:nvSpPr>
          <p:spPr>
            <a:xfrm flipV="1">
              <a:off x="5850238" y="4403920"/>
              <a:ext cx="304993" cy="304993"/>
            </a:xfrm>
            <a:prstGeom prst="ellipse">
              <a:avLst/>
            </a:prstGeom>
            <a:solidFill>
              <a:srgbClr val="762A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8" name="Oval 37"/>
            <p:cNvSpPr/>
            <p:nvPr/>
          </p:nvSpPr>
          <p:spPr>
            <a:xfrm flipV="1">
              <a:off x="5850238" y="4897807"/>
              <a:ext cx="304993" cy="304993"/>
            </a:xfrm>
            <a:prstGeom prst="ellipse">
              <a:avLst/>
            </a:prstGeom>
            <a:solidFill>
              <a:srgbClr val="4AA9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850238" y="5391696"/>
              <a:ext cx="304993" cy="304993"/>
            </a:xfrm>
            <a:prstGeom prst="ellipse">
              <a:avLst/>
            </a:prstGeom>
            <a:solidFill>
              <a:srgbClr val="7E62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08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1000" y="4648202"/>
            <a:ext cx="1676400" cy="1447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38" r="75765"/>
          <a:stretch/>
        </p:blipFill>
        <p:spPr>
          <a:xfrm>
            <a:off x="1" y="4495997"/>
            <a:ext cx="2209800" cy="15238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495995"/>
            <a:ext cx="2069592" cy="160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79" y="76200"/>
            <a:ext cx="9092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2015 Projects by Location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86" y="1202854"/>
            <a:ext cx="9216387" cy="47599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62400" y="1066802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30% OF NCEAST PROJECTS ARE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COMING FROM INTERNATIONAL LOCATIONS</a:t>
            </a:r>
          </a:p>
        </p:txBody>
      </p:sp>
    </p:spTree>
    <p:extLst>
      <p:ext uri="{BB962C8B-B14F-4D97-AF65-F5344CB8AC3E}">
        <p14:creationId xmlns:p14="http://schemas.microsoft.com/office/powerpoint/2010/main" val="112250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4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Direct Company Engagement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143002"/>
            <a:ext cx="813435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EVENTS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Food Automation &amp; Manufacturing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BIO 2015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Paris Air Show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NC Aerospace Suppliers Conference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Filtration Show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Process Expo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California Direct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United Kingdom Mission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Nordic Life Science Days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17" y="5462440"/>
            <a:ext cx="9131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More detail on page 10 in annual report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06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066802"/>
            <a:ext cx="8229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to drive the region’s current and future economic development through three core strategies:</a:t>
            </a:r>
          </a:p>
          <a:p>
            <a:endParaRPr lang="en-US" sz="2800" dirty="0"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>
              <a:buFont typeface=".LucidaGrandeUI" charset="0"/>
              <a:buChar char="✓"/>
            </a:pPr>
            <a:r>
              <a:rPr lang="en-US" sz="24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Creating growth through targeted business attraction, retention and entrepreneurship promotion - branding, marketing, and professional prospect management</a:t>
            </a:r>
          </a:p>
          <a:p>
            <a:pPr marL="342900" indent="-342900">
              <a:buFont typeface=".LucidaGrandeUI" charset="0"/>
              <a:buChar char="✓"/>
            </a:pPr>
            <a:endParaRPr lang="en-US" sz="2400" dirty="0"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>
              <a:buFont typeface=".LucidaGrandeUI" charset="0"/>
              <a:buChar char="✓"/>
            </a:pPr>
            <a:r>
              <a:rPr lang="en-US" sz="24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Building Capacity by improving labor skills in the region, enhancing education rates, and supporting infrastructure improvements</a:t>
            </a:r>
          </a:p>
          <a:p>
            <a:pPr marL="342900" indent="-342900">
              <a:buFont typeface=".LucidaGrandeUI" charset="0"/>
              <a:buChar char="✓"/>
            </a:pPr>
            <a:endParaRPr lang="en-US" sz="2400" dirty="0"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>
              <a:buFont typeface=".LucidaGrandeUI" charset="0"/>
              <a:buChar char="✓"/>
            </a:pPr>
            <a:r>
              <a:rPr lang="en-US" sz="24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Advocating for our institutions, infrastructure needs and communities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221161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NCEast Mission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21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49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Engaging Consultants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149" y="1219202"/>
            <a:ext cx="8001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EVENTS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IAMC Spring &amp; Fall Conferences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Site Selector’s Guild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Area Development Consultant’s Forum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IAMC Carolinas Chapter Meeting - Boeing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Alliance engaged in community evaluation session by team of four site selection consultants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5784572"/>
            <a:ext cx="9151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More detail on page 10 in annual report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0749" y="4434144"/>
            <a:ext cx="6858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Alliance, allies &amp; local EDs recently hosted 5 site location consultants in region to discuss trends, issues, and opportunities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93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315200" y="0"/>
            <a:ext cx="1828800" cy="6858000"/>
          </a:xfrm>
          <a:prstGeom prst="rect">
            <a:avLst/>
          </a:prstGeom>
          <a:solidFill>
            <a:srgbClr val="AFC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0" r="-458" b="22515"/>
          <a:stretch/>
        </p:blipFill>
        <p:spPr bwMode="auto">
          <a:xfrm>
            <a:off x="0" y="0"/>
            <a:ext cx="754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676400" y="4114800"/>
            <a:ext cx="853906" cy="557772"/>
            <a:chOff x="1676400" y="3934496"/>
            <a:chExt cx="853906" cy="557772"/>
          </a:xfrm>
        </p:grpSpPr>
        <p:sp>
          <p:nvSpPr>
            <p:cNvPr id="4" name="Down Arrow Callout 3"/>
            <p:cNvSpPr/>
            <p:nvPr/>
          </p:nvSpPr>
          <p:spPr>
            <a:xfrm>
              <a:off x="1676400" y="3962400"/>
              <a:ext cx="853906" cy="529868"/>
            </a:xfrm>
            <a:prstGeom prst="downArrowCallou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53455" y="3934496"/>
              <a:ext cx="5316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Condensed Medium" charset="0"/>
                  <a:ea typeface="Avenir Next Condensed Medium" charset="0"/>
                  <a:cs typeface="Avenir Next Condensed Medium" charset="0"/>
                </a:rPr>
                <a:t>GTP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76402" y="609602"/>
            <a:ext cx="970219" cy="562811"/>
            <a:chOff x="1925629" y="839636"/>
            <a:chExt cx="970219" cy="562811"/>
          </a:xfrm>
        </p:grpSpPr>
        <p:sp>
          <p:nvSpPr>
            <p:cNvPr id="10" name="Down Arrow Callout 9"/>
            <p:cNvSpPr/>
            <p:nvPr/>
          </p:nvSpPr>
          <p:spPr>
            <a:xfrm>
              <a:off x="1925629" y="839636"/>
              <a:ext cx="970219" cy="562811"/>
            </a:xfrm>
            <a:prstGeom prst="downArrowCallou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28969" y="839636"/>
              <a:ext cx="7904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Condensed Medium" charset="0"/>
                  <a:ea typeface="Avenir Next Condensed Medium" charset="0"/>
                  <a:cs typeface="Avenir Next Condensed Medium" charset="0"/>
                </a:rPr>
                <a:t>NCCAR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56553" y="1991380"/>
            <a:ext cx="1128569" cy="757202"/>
            <a:chOff x="1462231" y="1730634"/>
            <a:chExt cx="1128569" cy="757202"/>
          </a:xfrm>
        </p:grpSpPr>
        <p:sp>
          <p:nvSpPr>
            <p:cNvPr id="13" name="Down Arrow Callout 12"/>
            <p:cNvSpPr/>
            <p:nvPr/>
          </p:nvSpPr>
          <p:spPr>
            <a:xfrm>
              <a:off x="1462231" y="1752600"/>
              <a:ext cx="1128569" cy="735236"/>
            </a:xfrm>
            <a:prstGeom prst="downArrowCallou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31214" y="1730634"/>
              <a:ext cx="990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Condensed Medium" charset="0"/>
                  <a:ea typeface="Avenir Next Condensed Medium" charset="0"/>
                  <a:cs typeface="Avenir Next Condensed Medium" charset="0"/>
                </a:rPr>
                <a:t>Kingsboro</a:t>
              </a:r>
              <a:endPara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Condensed Medium" charset="0"/>
                <a:ea typeface="Avenir Next Condensed Medium" charset="0"/>
                <a:cs typeface="Avenir Next Condensed Medium" charset="0"/>
              </a:endParaRP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Condensed Medium" charset="0"/>
                  <a:ea typeface="Avenir Next Condensed Medium" charset="0"/>
                  <a:cs typeface="Avenir Next Condensed Medium" charset="0"/>
                </a:rPr>
                <a:t>Mega Site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324600" y="121464"/>
            <a:ext cx="2819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Product Inventory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05600" y="1143002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REGIONAL INDUSTRIAL</a:t>
            </a:r>
          </a:p>
          <a:p>
            <a:pPr algn="r"/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CORPORATE PARKS</a:t>
            </a:r>
          </a:p>
        </p:txBody>
      </p:sp>
    </p:spTree>
    <p:extLst>
      <p:ext uri="{BB962C8B-B14F-4D97-AF65-F5344CB8AC3E}">
        <p14:creationId xmlns:p14="http://schemas.microsoft.com/office/powerpoint/2010/main" val="11282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85629" y="425169"/>
            <a:ext cx="4150466" cy="1091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54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EXPORT 101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2" y="838200"/>
            <a:ext cx="42202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Event hosted by the NC District Export Council and the US Commercial Service, in partnership with the North Carolina East Alliance. </a:t>
            </a:r>
          </a:p>
          <a:p>
            <a:endParaRPr lang="en-US" sz="20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Gotham Book" charset="0"/>
              <a:ea typeface="Gotham Book" charset="0"/>
              <a:cs typeface="Gotham Book" charset="0"/>
            </a:endParaRP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Export University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is a series of courses on exporting designed to help U.S. companies gain skills and innovation in international sales. </a:t>
            </a:r>
          </a:p>
          <a:p>
            <a:endParaRPr lang="en-US" sz="20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Gotham Book" charset="0"/>
              <a:ea typeface="Gotham Book" charset="0"/>
              <a:cs typeface="Gotham Boo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5"/>
          <a:stretch/>
        </p:blipFill>
        <p:spPr>
          <a:xfrm>
            <a:off x="7691289" y="425169"/>
            <a:ext cx="1156430" cy="1091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53" y="1878667"/>
            <a:ext cx="4150466" cy="2178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7" y="4419600"/>
            <a:ext cx="4132385" cy="2171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9443" y="4419602"/>
            <a:ext cx="39711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Designed for businesses and individuals - both new-to-export as well as seasoned exporters - that would like expert advice and an overview of the export process fundamentals.   </a:t>
            </a:r>
          </a:p>
          <a:p>
            <a:endParaRPr lang="en-US" sz="20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Gotham Book" charset="0"/>
              <a:ea typeface="Gotham Book" charset="0"/>
              <a:cs typeface="Gotham Boo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6"/>
          <a:stretch/>
        </p:blipFill>
        <p:spPr>
          <a:xfrm>
            <a:off x="4685629" y="491230"/>
            <a:ext cx="1208868" cy="1030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85" y="525395"/>
            <a:ext cx="1669517" cy="7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1451552"/>
            <a:ext cx="8610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>
                <a:latin typeface="Gotham Book" charset="0"/>
                <a:ea typeface="Gotham Book" charset="0"/>
                <a:cs typeface="Gotham Book" charset="0"/>
              </a:rPr>
              <a:t>RE, labor/talent and utilities are THE key factors</a:t>
            </a:r>
          </a:p>
          <a:p>
            <a:pPr marL="285750" indent="-285750">
              <a:buFontTx/>
              <a:buChar char="-"/>
            </a:pPr>
            <a:endParaRPr lang="en-US" sz="10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>
                <a:latin typeface="Gotham Book" charset="0"/>
                <a:ea typeface="Gotham Book" charset="0"/>
                <a:cs typeface="Gotham Book" charset="0"/>
              </a:rPr>
              <a:t>Friendly permitting process</a:t>
            </a:r>
          </a:p>
          <a:p>
            <a:pPr marL="285750" indent="-285750">
              <a:buFontTx/>
              <a:buChar char="-"/>
            </a:pPr>
            <a:endParaRPr lang="en-US" sz="10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>
                <a:latin typeface="Gotham Book" charset="0"/>
                <a:ea typeface="Gotham Book" charset="0"/>
                <a:cs typeface="Gotham Book" charset="0"/>
              </a:rPr>
              <a:t>Clusters are important and subject matter experts need to be on the team</a:t>
            </a:r>
          </a:p>
          <a:p>
            <a:pPr marL="285750" indent="-285750">
              <a:buFontTx/>
              <a:buChar char="-"/>
            </a:pPr>
            <a:endParaRPr lang="en-US" sz="10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>
                <a:latin typeface="Gotham Book" charset="0"/>
                <a:ea typeface="Gotham Book" charset="0"/>
                <a:cs typeface="Gotham Book" charset="0"/>
              </a:rPr>
              <a:t>Data drives decisions: need good commuting data</a:t>
            </a:r>
          </a:p>
          <a:p>
            <a:pPr marL="742950" lvl="1" indent="-285750">
              <a:buFontTx/>
              <a:buChar char="-"/>
            </a:pPr>
            <a:r>
              <a:rPr lang="en-US" sz="2400" b="1" dirty="0">
                <a:latin typeface="Gotham Book" charset="0"/>
                <a:ea typeface="Gotham Book" charset="0"/>
                <a:cs typeface="Gotham Book" charset="0"/>
              </a:rPr>
              <a:t>(25/45/55 minute drive time maps)</a:t>
            </a:r>
            <a:endParaRPr lang="en-US" sz="10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285750" lvl="1" indent="-285750">
              <a:buFontTx/>
              <a:buChar char="-"/>
            </a:pPr>
            <a:endParaRPr lang="en-US" sz="10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285750" lvl="1" indent="-285750">
              <a:buFontTx/>
              <a:buChar char="-"/>
            </a:pPr>
            <a:r>
              <a:rPr lang="en-US" sz="2400" b="1" dirty="0">
                <a:latin typeface="Gotham Book" charset="0"/>
                <a:ea typeface="Gotham Book" charset="0"/>
                <a:cs typeface="Gotham Book" charset="0"/>
              </a:rPr>
              <a:t>Studies show regional EDO’s are the preferred point of initial contact for site location consultants</a:t>
            </a:r>
          </a:p>
          <a:p>
            <a:pPr marL="285750" lvl="1" indent="-285750">
              <a:buFontTx/>
              <a:buChar char="-"/>
            </a:pPr>
            <a:endParaRPr lang="en-US" sz="10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285750" lvl="1" indent="-285750">
              <a:buFontTx/>
              <a:buChar char="-"/>
            </a:pPr>
            <a:r>
              <a:rPr lang="en-US" sz="2400" b="1" dirty="0">
                <a:latin typeface="Gotham Book" charset="0"/>
                <a:ea typeface="Gotham Book" charset="0"/>
                <a:cs typeface="Gotham Book" charset="0"/>
              </a:rPr>
              <a:t>Best econ </a:t>
            </a:r>
            <a:r>
              <a:rPr lang="en-US" sz="2400" b="1" dirty="0" err="1">
                <a:latin typeface="Gotham Book" charset="0"/>
                <a:ea typeface="Gotham Book" charset="0"/>
                <a:cs typeface="Gotham Book" charset="0"/>
              </a:rPr>
              <a:t>devs</a:t>
            </a:r>
            <a:r>
              <a:rPr lang="en-US" sz="2400" b="1" dirty="0">
                <a:latin typeface="Gotham Book" charset="0"/>
                <a:ea typeface="Gotham Book" charset="0"/>
                <a:cs typeface="Gotham Book" charset="0"/>
              </a:rPr>
              <a:t> are resource brokers not salespeople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1139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Economic Development Trends</a:t>
            </a:r>
          </a:p>
          <a:p>
            <a:r>
              <a:rPr lang="en-US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ACCORDING TO SITE SELECTION CONSULTANTS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990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SOR molecule background-01.png"/>
          <p:cNvPicPr>
            <a:picLocks noChangeAspect="1"/>
          </p:cNvPicPr>
          <p:nvPr/>
        </p:nvPicPr>
        <p:blipFill>
          <a:blip r:embed="rId4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990600"/>
            <a:ext cx="8382000" cy="5257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fontAlgn="base">
              <a:buFont typeface="Wingdings" charset="2"/>
              <a:buChar char="ü"/>
            </a:pPr>
            <a:r>
              <a:rPr lang="en-US" sz="2200" b="1" dirty="0">
                <a:latin typeface="Gotham Book" charset="0"/>
                <a:ea typeface="Gotham Book" charset="0"/>
                <a:cs typeface="Gotham Book" charset="0"/>
              </a:rPr>
              <a:t>Attributes: The education level of the workforce, attainment level and skill levels present in a community.</a:t>
            </a:r>
          </a:p>
          <a:p>
            <a:pPr marL="342900" indent="-342900" fontAlgn="base">
              <a:buFont typeface="Wingdings" charset="2"/>
              <a:buChar char="ü"/>
            </a:pPr>
            <a:endParaRPr lang="en-US" sz="22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 fontAlgn="base">
              <a:buFont typeface="Wingdings" charset="2"/>
              <a:buChar char="ü"/>
            </a:pPr>
            <a:r>
              <a:rPr lang="en-US" sz="2200" b="1" dirty="0">
                <a:latin typeface="Gotham Book" charset="0"/>
                <a:ea typeface="Gotham Book" charset="0"/>
                <a:cs typeface="Gotham Book" charset="0"/>
              </a:rPr>
              <a:t>Talent: Can skills gap be filled and are there resources and tools in the prospect community to fill those gaps?</a:t>
            </a:r>
          </a:p>
          <a:p>
            <a:pPr marL="342900" indent="-342900" fontAlgn="base">
              <a:buFont typeface="Wingdings" charset="2"/>
              <a:buChar char="ü"/>
            </a:pPr>
            <a:endParaRPr lang="en-US" sz="22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 fontAlgn="base">
              <a:buFont typeface="Wingdings" charset="2"/>
              <a:buChar char="ü"/>
            </a:pPr>
            <a:r>
              <a:rPr lang="en-US" sz="2200" b="1" dirty="0">
                <a:latin typeface="Gotham Book" charset="0"/>
                <a:ea typeface="Gotham Book" charset="0"/>
                <a:cs typeface="Gotham Book" charset="0"/>
              </a:rPr>
              <a:t>Pipeline: Can enough pipeline of skilled talent be developed to meet expected turnover and future growth?</a:t>
            </a:r>
          </a:p>
          <a:p>
            <a:pPr marL="342900" indent="-342900" fontAlgn="base">
              <a:buFont typeface="Wingdings" charset="2"/>
              <a:buChar char="ü"/>
            </a:pPr>
            <a:endParaRPr lang="en-US" sz="2200" b="1" dirty="0"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 fontAlgn="base">
              <a:buFont typeface="Wingdings" charset="2"/>
              <a:buChar char="ü"/>
            </a:pPr>
            <a:r>
              <a:rPr lang="en-US" sz="2200" b="1" dirty="0">
                <a:latin typeface="Gotham Book" charset="0"/>
                <a:ea typeface="Gotham Book" charset="0"/>
                <a:cs typeface="Gotham Book" charset="0"/>
              </a:rPr>
              <a:t>Community: Where will a company’s employees live and where will they work? How they will get there? Shopping opportunities, quality schools and availability of executive housing do matter.</a:t>
            </a:r>
          </a:p>
          <a:p>
            <a:endParaRPr lang="en-US" sz="2400" b="1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3085" y="0"/>
            <a:ext cx="9157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400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Trends </a:t>
            </a:r>
            <a:r>
              <a:rPr lang="en-US" sz="4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Influencing Site Location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86442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Book"/>
                <a:cs typeface="Avenir Book"/>
              </a:rPr>
              <a:t>http://</a:t>
            </a:r>
            <a:r>
              <a:rPr lang="en-US" sz="1400" dirty="0" err="1">
                <a:latin typeface="Avenir Book"/>
                <a:cs typeface="Avenir Book"/>
              </a:rPr>
              <a:t>www.businessclimate.com</a:t>
            </a:r>
            <a:r>
              <a:rPr lang="en-US" sz="1400" dirty="0">
                <a:latin typeface="Avenir Book"/>
                <a:cs typeface="Avenir Book"/>
              </a:rPr>
              <a:t>/5-trends-influencing-site-location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2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1066800"/>
            <a:ext cx="8382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buFont typeface="+mj-lt"/>
              <a:buAutoNum type="arabicPeriod"/>
            </a:pPr>
            <a:r>
              <a:rPr lang="en-US" sz="3200" b="1" dirty="0">
                <a:latin typeface="Gotham Book" charset="0"/>
                <a:ea typeface="Gotham Book" charset="0"/>
                <a:cs typeface="Gotham Book" charset="0"/>
              </a:rPr>
              <a:t>Availability of Skilled Labor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3200" b="1" dirty="0">
                <a:latin typeface="Gotham Book" charset="0"/>
                <a:ea typeface="Gotham Book" charset="0"/>
                <a:cs typeface="Gotham Book" charset="0"/>
              </a:rPr>
              <a:t>Highway Accessibility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3200" b="1" dirty="0">
                <a:latin typeface="Gotham Book" charset="0"/>
                <a:ea typeface="Gotham Book" charset="0"/>
                <a:cs typeface="Gotham Book" charset="0"/>
              </a:rPr>
              <a:t>Quality of Life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3200" b="1" dirty="0">
                <a:latin typeface="Gotham Book" charset="0"/>
                <a:ea typeface="Gotham Book" charset="0"/>
                <a:cs typeface="Gotham Book" charset="0"/>
              </a:rPr>
              <a:t>Occupancy or Construction Costs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3200" b="1" dirty="0">
                <a:latin typeface="Gotham Book" charset="0"/>
                <a:ea typeface="Gotham Book" charset="0"/>
                <a:cs typeface="Gotham Book" charset="0"/>
              </a:rPr>
              <a:t>Available Buildings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3200" b="1" dirty="0">
                <a:latin typeface="Gotham Book" charset="0"/>
                <a:ea typeface="Gotham Book" charset="0"/>
                <a:cs typeface="Gotham Book" charset="0"/>
              </a:rPr>
              <a:t>Labor Costs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3200" b="1" dirty="0">
                <a:latin typeface="Gotham Book" charset="0"/>
                <a:ea typeface="Gotham Book" charset="0"/>
                <a:cs typeface="Gotham Book" charset="0"/>
              </a:rPr>
              <a:t>Corporate Tax Rate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3200" b="1" dirty="0">
                <a:latin typeface="Gotham Book" charset="0"/>
                <a:ea typeface="Gotham Book" charset="0"/>
                <a:cs typeface="Gotham Book" charset="0"/>
              </a:rPr>
              <a:t>Proximity to Major Markets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3200" b="1" dirty="0">
                <a:latin typeface="Gotham Book" charset="0"/>
                <a:ea typeface="Gotham Book" charset="0"/>
                <a:cs typeface="Gotham Book" charset="0"/>
              </a:rPr>
              <a:t>State &amp; Local Incentives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3200" b="1" dirty="0">
                <a:latin typeface="Gotham Book" charset="0"/>
                <a:ea typeface="Gotham Book" charset="0"/>
                <a:cs typeface="Gotham Book" charset="0"/>
              </a:rPr>
              <a:t>Energy Availability &amp; Costs </a:t>
            </a:r>
          </a:p>
          <a:p>
            <a:pPr fontAlgn="base"/>
            <a:endParaRPr lang="en-US" sz="3200" b="1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54" y="0"/>
            <a:ext cx="9136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Site Selection Factors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20493"/>
            <a:ext cx="891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Area Development Corporate Survey 2015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753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90500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5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REGIONAL 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5000"/>
                    </a:prstClr>
                  </a:outerShdw>
                </a:effectLst>
                <a:latin typeface="Gotham Book" charset="0"/>
                <a:ea typeface="Gotham Book" charset="0"/>
                <a:cs typeface="Gotham Book" charset="0"/>
              </a:rPr>
              <a:t>PERFORMANCE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917" y="6225075"/>
            <a:ext cx="9054885" cy="632927"/>
            <a:chOff x="12915" y="6225073"/>
            <a:chExt cx="9054885" cy="6329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795" y="6225073"/>
              <a:ext cx="2416005" cy="55672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915" y="64886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#LOGISYNERGY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450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820380"/>
            <a:ext cx="9144000" cy="558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Population Index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2104" y="5943601"/>
            <a:ext cx="7479792" cy="34470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Source: US Census Bureau - Historical Data (2002-2009) - Annual Estimates of the Resident Population for Counties, State and National; US Census Bureau - Population Estimates, 2013-2014 County Total Population Estimates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3" y="914400"/>
            <a:ext cx="7479792" cy="502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17" y="6488668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#LOGISYNERGY</a:t>
            </a:r>
          </a:p>
        </p:txBody>
      </p:sp>
    </p:spTree>
    <p:extLst>
      <p:ext uri="{BB962C8B-B14F-4D97-AF65-F5344CB8AC3E}">
        <p14:creationId xmlns:p14="http://schemas.microsoft.com/office/powerpoint/2010/main" val="346512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Median Household Income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812759"/>
            <a:ext cx="9144000" cy="558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7992" y="5967790"/>
            <a:ext cx="7443216" cy="433010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Source: US Census Bureau, 2009-2014 American Community Survey 5-Year Estimates,</a:t>
            </a:r>
          </a:p>
          <a:p>
            <a:r>
              <a:rPr lang="en-US" sz="1000" dirty="0"/>
              <a:t>Selected Economic Characteristics and Small Area Income and Poverty Estimates - State and County Estimates for 2011-2014</a:t>
            </a: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2" y="920302"/>
            <a:ext cx="7443216" cy="50474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917" y="6488668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#LOGISYNERGY</a:t>
            </a:r>
          </a:p>
        </p:txBody>
      </p:sp>
    </p:spTree>
    <p:extLst>
      <p:ext uri="{BB962C8B-B14F-4D97-AF65-F5344CB8AC3E}">
        <p14:creationId xmlns:p14="http://schemas.microsoft.com/office/powerpoint/2010/main" val="385459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Per Capita Income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820380"/>
            <a:ext cx="9144000" cy="558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172202"/>
            <a:ext cx="9144000" cy="25443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Source: US Census Bureau- American Fact Finder, B19301, ACS 5-Year Estimates</a:t>
            </a:r>
          </a:p>
          <a:p>
            <a:endParaRPr lang="en-US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7479792" cy="502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17" y="6488668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#LOGISYNERGY</a:t>
            </a:r>
          </a:p>
        </p:txBody>
      </p:sp>
    </p:spTree>
    <p:extLst>
      <p:ext uri="{BB962C8B-B14F-4D97-AF65-F5344CB8AC3E}">
        <p14:creationId xmlns:p14="http://schemas.microsoft.com/office/powerpoint/2010/main" val="385459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820380"/>
            <a:ext cx="9144000" cy="558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Poverty Index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190020"/>
            <a:ext cx="9144000" cy="22860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Source: US Census, 2014 Small Area Income and Poverty Estimates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7479792" cy="502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17" y="6488668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#LOGISYNERGY</a:t>
            </a:r>
          </a:p>
        </p:txBody>
      </p:sp>
    </p:spTree>
    <p:extLst>
      <p:ext uri="{BB962C8B-B14F-4D97-AF65-F5344CB8AC3E}">
        <p14:creationId xmlns:p14="http://schemas.microsoft.com/office/powerpoint/2010/main" val="385459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820380"/>
            <a:ext cx="9144000" cy="558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xo 2 Medium" charset="0"/>
                <a:ea typeface="Exo 2 Medium" charset="0"/>
                <a:cs typeface="Exo 2 Medium" charset="0"/>
              </a:rPr>
              <a:t>Travel &amp; Tourism Index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24600"/>
            <a:ext cx="9144000" cy="30480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Source: NC Department of Commerce- Tourism, Travel Economic Impact Model (TEIM)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747979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9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Profile">
  <a:themeElements>
    <a:clrScheme name="Profile 10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0000CC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AAE2"/>
      </a:accent5>
      <a:accent6>
        <a:srgbClr val="E7B900"/>
      </a:accent6>
      <a:hlink>
        <a:srgbClr val="006699"/>
      </a:hlink>
      <a:folHlink>
        <a:srgbClr val="993366"/>
      </a:folHlink>
    </a:clrScheme>
    <a:fontScheme name="Profi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DDDDDD"/>
            </a:gs>
            <a:gs pos="100000">
              <a:srgbClr val="DDDDDD">
                <a:gamma/>
                <a:shade val="96078"/>
                <a:invGamma/>
              </a:srgbClr>
            </a:gs>
          </a:gsLst>
          <a:path path="rect">
            <a:fillToRect l="50000" t="50000" r="50000" b="50000"/>
          </a:path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</a:extLst>
      </a:spPr>
      <a:bodyPr wrap="none" rtlCol="0" anchor="ctr"/>
      <a:lstStyle>
        <a:defPPr algn="ctr">
          <a:defRPr dirty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100" dirty="0" smtClean="0">
            <a:latin typeface="+mn-lt"/>
          </a:defRPr>
        </a:defPPr>
      </a:lstStyle>
    </a:tx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10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0000CC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B900"/>
        </a:accent6>
        <a:hlink>
          <a:srgbClr val="006699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iseño predeterminado">
  <a:themeElements>
    <a:clrScheme name="Diseño predeterminado 8">
      <a:dk1>
        <a:srgbClr val="4A871D"/>
      </a:dk1>
      <a:lt1>
        <a:srgbClr val="FFFFFF"/>
      </a:lt1>
      <a:dk2>
        <a:srgbClr val="4A871D"/>
      </a:dk2>
      <a:lt2>
        <a:srgbClr val="808080"/>
      </a:lt2>
      <a:accent1>
        <a:srgbClr val="4A871D"/>
      </a:accent1>
      <a:accent2>
        <a:srgbClr val="FFCC66"/>
      </a:accent2>
      <a:accent3>
        <a:srgbClr val="FFFFFF"/>
      </a:accent3>
      <a:accent4>
        <a:srgbClr val="3E7217"/>
      </a:accent4>
      <a:accent5>
        <a:srgbClr val="B1C3AB"/>
      </a:accent5>
      <a:accent6>
        <a:srgbClr val="E7B95C"/>
      </a:accent6>
      <a:hlink>
        <a:srgbClr val="CCCCFF"/>
      </a:hlink>
      <a:folHlink>
        <a:srgbClr val="B2B2B2"/>
      </a:folHlink>
    </a:clrScheme>
    <a:fontScheme name="7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A871D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000" b="0" i="0" u="none" strike="noStrike" cap="none" normalizeH="0" baseline="0" smtClean="0">
            <a:ln>
              <a:noFill/>
            </a:ln>
            <a:solidFill>
              <a:srgbClr val="447D1B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A871D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000" b="0" i="0" u="none" strike="noStrike" cap="none" normalizeH="0" baseline="0" smtClean="0">
            <a:ln>
              <a:noFill/>
            </a:ln>
            <a:solidFill>
              <a:srgbClr val="447D1B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4A871D"/>
        </a:dk1>
        <a:lt1>
          <a:srgbClr val="FFFFFF"/>
        </a:lt1>
        <a:dk2>
          <a:srgbClr val="4A871D"/>
        </a:dk2>
        <a:lt2>
          <a:srgbClr val="808080"/>
        </a:lt2>
        <a:accent1>
          <a:srgbClr val="4A871D"/>
        </a:accent1>
        <a:accent2>
          <a:srgbClr val="FFCC66"/>
        </a:accent2>
        <a:accent3>
          <a:srgbClr val="FFFFFF"/>
        </a:accent3>
        <a:accent4>
          <a:srgbClr val="3E7217"/>
        </a:accent4>
        <a:accent5>
          <a:srgbClr val="B1C3AB"/>
        </a:accent5>
        <a:accent6>
          <a:srgbClr val="E7B95C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ema de Office">
  <a:themeElements>
    <a:clrScheme name="BBVA COLORES">
      <a:dk1>
        <a:srgbClr val="FFFFFF"/>
      </a:dk1>
      <a:lt1>
        <a:srgbClr val="FFFFFF"/>
      </a:lt1>
      <a:dk2>
        <a:srgbClr val="094FA4"/>
      </a:dk2>
      <a:lt2>
        <a:srgbClr val="009EE5"/>
      </a:lt2>
      <a:accent1>
        <a:srgbClr val="89D1F3"/>
      </a:accent1>
      <a:accent2>
        <a:srgbClr val="006EC1"/>
      </a:accent2>
      <a:accent3>
        <a:srgbClr val="86C82D"/>
      </a:accent3>
      <a:accent4>
        <a:srgbClr val="FDBD2C"/>
      </a:accent4>
      <a:accent5>
        <a:srgbClr val="F6891E"/>
      </a:accent5>
      <a:accent6>
        <a:srgbClr val="C8175E"/>
      </a:accent6>
      <a:hlink>
        <a:srgbClr val="3EB6BB"/>
      </a:hlink>
      <a:folHlink>
        <a:srgbClr val="B7C2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Tema d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ma de Office 2">
        <a:dk1>
          <a:srgbClr val="094FA4"/>
        </a:dk1>
        <a:lt1>
          <a:srgbClr val="FFFFFF"/>
        </a:lt1>
        <a:dk2>
          <a:srgbClr val="89D1F3"/>
        </a:dk2>
        <a:lt2>
          <a:srgbClr val="FDBD2C"/>
        </a:lt2>
        <a:accent1>
          <a:srgbClr val="009EE5"/>
        </a:accent1>
        <a:accent2>
          <a:srgbClr val="F6891E"/>
        </a:accent2>
        <a:accent3>
          <a:srgbClr val="FFFFFF"/>
        </a:accent3>
        <a:accent4>
          <a:srgbClr val="06428B"/>
        </a:accent4>
        <a:accent5>
          <a:srgbClr val="AACCF0"/>
        </a:accent5>
        <a:accent6>
          <a:srgbClr val="DF7C1A"/>
        </a:accent6>
        <a:hlink>
          <a:srgbClr val="86C82D"/>
        </a:hlink>
        <a:folHlink>
          <a:srgbClr val="C817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ma d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ma de Office 2">
        <a:dk1>
          <a:srgbClr val="094FA4"/>
        </a:dk1>
        <a:lt1>
          <a:srgbClr val="FFFFFF"/>
        </a:lt1>
        <a:dk2>
          <a:srgbClr val="89D1F3"/>
        </a:dk2>
        <a:lt2>
          <a:srgbClr val="FDBD2C"/>
        </a:lt2>
        <a:accent1>
          <a:srgbClr val="009EE5"/>
        </a:accent1>
        <a:accent2>
          <a:srgbClr val="F6891E"/>
        </a:accent2>
        <a:accent3>
          <a:srgbClr val="FFFFFF"/>
        </a:accent3>
        <a:accent4>
          <a:srgbClr val="06428B"/>
        </a:accent4>
        <a:accent5>
          <a:srgbClr val="AACCF0"/>
        </a:accent5>
        <a:accent6>
          <a:srgbClr val="DF7C1A"/>
        </a:accent6>
        <a:hlink>
          <a:srgbClr val="86C82D"/>
        </a:hlink>
        <a:folHlink>
          <a:srgbClr val="C817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ma de Office 3">
        <a:dk1>
          <a:srgbClr val="094FA4"/>
        </a:dk1>
        <a:lt1>
          <a:srgbClr val="FFFFFF"/>
        </a:lt1>
        <a:dk2>
          <a:srgbClr val="88D1F2"/>
        </a:dk2>
        <a:lt2>
          <a:srgbClr val="FDBD2C"/>
        </a:lt2>
        <a:accent1>
          <a:srgbClr val="009EE5"/>
        </a:accent1>
        <a:accent2>
          <a:srgbClr val="F6891E"/>
        </a:accent2>
        <a:accent3>
          <a:srgbClr val="FFFFFF"/>
        </a:accent3>
        <a:accent4>
          <a:srgbClr val="06428B"/>
        </a:accent4>
        <a:accent5>
          <a:srgbClr val="AACCF0"/>
        </a:accent5>
        <a:accent6>
          <a:srgbClr val="DF7C1A"/>
        </a:accent6>
        <a:hlink>
          <a:srgbClr val="86C82D"/>
        </a:hlink>
        <a:folHlink>
          <a:srgbClr val="3EB6B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5789</TotalTime>
  <Words>1634</Words>
  <Application>Microsoft Macintosh PowerPoint</Application>
  <PresentationFormat>On-screen Show (4:3)</PresentationFormat>
  <Paragraphs>343</Paragraphs>
  <Slides>35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62" baseType="lpstr">
      <vt:lpstr>.LucidaGrandeUI</vt:lpstr>
      <vt:lpstr>.PingFangSC-Regular</vt:lpstr>
      <vt:lpstr>Arial Black</vt:lpstr>
      <vt:lpstr>Avenir Black</vt:lpstr>
      <vt:lpstr>Avenir Book</vt:lpstr>
      <vt:lpstr>Avenir Heavy</vt:lpstr>
      <vt:lpstr>Avenir Next Condensed</vt:lpstr>
      <vt:lpstr>Avenir Next Condensed Demi Bold</vt:lpstr>
      <vt:lpstr>Avenir Next Condensed Medium</vt:lpstr>
      <vt:lpstr>AW Conqueror Sans Light</vt:lpstr>
      <vt:lpstr>Calibri</vt:lpstr>
      <vt:lpstr>Exo 2 Light</vt:lpstr>
      <vt:lpstr>Exo 2 Medium</vt:lpstr>
      <vt:lpstr>Exo 2.0 Light</vt:lpstr>
      <vt:lpstr>Exo 2.0 Medium</vt:lpstr>
      <vt:lpstr>Exo 2.0 Semi Bold</vt:lpstr>
      <vt:lpstr>Franklin Gothic Medium</vt:lpstr>
      <vt:lpstr>Gotham Book</vt:lpstr>
      <vt:lpstr>ＭＳ Ｐゴシック</vt:lpstr>
      <vt:lpstr>Symbol</vt:lpstr>
      <vt:lpstr>Verdana</vt:lpstr>
      <vt:lpstr>Wingdings</vt:lpstr>
      <vt:lpstr>Arial</vt:lpstr>
      <vt:lpstr>1_Office Theme</vt:lpstr>
      <vt:lpstr>11_Profile</vt:lpstr>
      <vt:lpstr>7_Diseño predeterminado</vt:lpstr>
      <vt:lpstr>2_Tema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Pearce</dc:creator>
  <cp:lastModifiedBy>Jeremy Cayton</cp:lastModifiedBy>
  <cp:revision>331</cp:revision>
  <cp:lastPrinted>2016-04-25T17:08:14Z</cp:lastPrinted>
  <dcterms:created xsi:type="dcterms:W3CDTF">2015-05-12T13:13:12Z</dcterms:created>
  <dcterms:modified xsi:type="dcterms:W3CDTF">2016-05-27T16:56:35Z</dcterms:modified>
</cp:coreProperties>
</file>