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4" r:id="rId14"/>
    <p:sldId id="306" r:id="rId15"/>
    <p:sldId id="305" r:id="rId16"/>
    <p:sldId id="2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9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F768B7-D368-F448-A58A-46F1264D4E75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FFABF6-B6F0-ED44-9879-4F6EC5A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22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3FD6F98-055A-4837-90F2-8E5F6821A1BB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1"/>
            <a:ext cx="5608320" cy="366045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CC7D24-0DC9-4E9C-89C0-35D79A09D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17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7D24-0DC9-4E9C-89C0-35D79A09D3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2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 anchor="ctr"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23911" y="2722627"/>
            <a:ext cx="4793719" cy="614779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Name of Event | Master subtitle style (date)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4008438" y="4029075"/>
            <a:ext cx="4611687" cy="369888"/>
          </a:xfrm>
        </p:spPr>
        <p:txBody>
          <a:bodyPr>
            <a:noAutofit/>
          </a:bodyPr>
          <a:lstStyle>
            <a:lvl1pPr marL="0" indent="0" algn="r">
              <a:buNone/>
              <a:defRPr sz="1800">
                <a:solidFill>
                  <a:srgbClr val="1F497D"/>
                </a:solidFill>
                <a:latin typeface="Arial"/>
                <a:cs typeface="Arial"/>
              </a:defRPr>
            </a:lvl1pPr>
            <a:lvl2pPr algn="r">
              <a:defRPr sz="1800">
                <a:latin typeface="Arial"/>
                <a:cs typeface="Arial"/>
              </a:defRPr>
            </a:lvl2pPr>
            <a:lvl3pPr algn="r">
              <a:defRPr sz="1800">
                <a:latin typeface="Arial"/>
                <a:cs typeface="Arial"/>
              </a:defRPr>
            </a:lvl3pPr>
            <a:lvl4pPr algn="r">
              <a:defRPr sz="1800">
                <a:latin typeface="Arial"/>
                <a:cs typeface="Arial"/>
              </a:defRPr>
            </a:lvl4pPr>
            <a:lvl5pPr algn="r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3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939" y="1266340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868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2681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9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1771" y="1321534"/>
            <a:ext cx="4687409" cy="4994846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medium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Medium Image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773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8581" y="6650830"/>
            <a:ext cx="2057400" cy="13811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F27F3A-B3E9-41ED-AF8F-A365F10BB65F}" type="slidenum">
              <a:rPr lang="en-US" sz="900" smtClean="0"/>
              <a:pPr/>
              <a:t>‹#›</a:t>
            </a:fld>
            <a:endParaRPr lang="en-US" sz="90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Image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53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No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1072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998"/>
            <a:ext cx="9144000" cy="894952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42875" y="609998"/>
            <a:ext cx="8858250" cy="894952"/>
          </a:xfrm>
        </p:spPr>
        <p:txBody>
          <a:bodyPr anchor="ctr"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Section Divider Image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47911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5216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228728"/>
            <a:ext cx="7886700" cy="5019673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Text slide – long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0547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4174280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Chart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5793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628650" y="1228727"/>
            <a:ext cx="7886700" cy="5172073"/>
          </a:xfrm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Large Chart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9354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5551"/>
            <a:ext cx="7886700" cy="4189413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Small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6636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/>
          <p:cNvSpPr>
            <a:spLocks noGrp="1"/>
          </p:cNvSpPr>
          <p:nvPr>
            <p:ph type="dgm" sz="quarter" idx="15" hasCustomPrompt="1"/>
          </p:nvPr>
        </p:nvSpPr>
        <p:spPr>
          <a:xfrm>
            <a:off x="628650" y="1228726"/>
            <a:ext cx="7886700" cy="5172075"/>
          </a:xfrm>
        </p:spPr>
        <p:txBody>
          <a:bodyPr/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r>
              <a:rPr lang="en-US" dirty="0" smtClean="0"/>
              <a:t>Large SmartArt Graphic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614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917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90653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81" y="6650830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11F27F3A-B3E9-41ED-AF8F-A365F10BB6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884" y="5727700"/>
            <a:ext cx="933340" cy="647673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4261281" y="1266932"/>
            <a:ext cx="4687409" cy="4370388"/>
          </a:xfrm>
        </p:spPr>
        <p:txBody>
          <a:bodyPr>
            <a:normAutofit/>
          </a:bodyPr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dirty="0" smtClean="0"/>
              <a:t>Text slide – small amount of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r>
              <a:rPr lang="en-US" dirty="0" smtClean="0"/>
              <a:t>Small Image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780030" y="6553330"/>
            <a:ext cx="1288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Transportation</a:t>
            </a:r>
            <a:endParaRPr lang="en-US" sz="1400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1612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27F3A-B3E9-41ED-AF8F-A365F10BB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10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81" r:id="rId9"/>
    <p:sldLayoutId id="2147483682" r:id="rId10"/>
    <p:sldLayoutId id="2147483675" r:id="rId11"/>
    <p:sldLayoutId id="2147483683" r:id="rId12"/>
    <p:sldLayoutId id="2147483684" r:id="rId13"/>
    <p:sldLayoutId id="2147483676" r:id="rId14"/>
    <p:sldLayoutId id="2147483677" r:id="rId15"/>
    <p:sldLayoutId id="2147483678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North Carolina’s Supply Chain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US70 Corridor Commission </a:t>
            </a:r>
            <a:r>
              <a:rPr lang="en-US" dirty="0" smtClean="0"/>
              <a:t>/ May </a:t>
            </a:r>
            <a:r>
              <a:rPr lang="en-US" dirty="0" smtClean="0"/>
              <a:t>26,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008438" y="3870664"/>
            <a:ext cx="4611687" cy="674703"/>
          </a:xfrm>
        </p:spPr>
        <p:txBody>
          <a:bodyPr/>
          <a:lstStyle/>
          <a:p>
            <a:r>
              <a:rPr lang="en-US" dirty="0" smtClean="0"/>
              <a:t>Charles HW Edwards, </a:t>
            </a:r>
          </a:p>
          <a:p>
            <a:r>
              <a:rPr lang="en-US" sz="1600" dirty="0" smtClean="0"/>
              <a:t>Director – Logistics Strategy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5136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rebuchet MS" pitchFamily="34" charset="0"/>
              </a:rPr>
              <a:t>NC</a:t>
            </a:r>
            <a:r>
              <a:rPr lang="ja-JP" altLang="en-US" b="1" dirty="0">
                <a:latin typeface="Trebuchet MS" pitchFamily="34" charset="0"/>
              </a:rPr>
              <a:t>’</a:t>
            </a:r>
            <a:r>
              <a:rPr lang="en-US" altLang="ja-JP" b="1" dirty="0">
                <a:latin typeface="Trebuchet MS" pitchFamily="34" charset="0"/>
              </a:rPr>
              <a:t>s Supply Chain Leading Sectors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2763" indent="-173038">
              <a:defRPr/>
            </a:pPr>
            <a:r>
              <a:rPr lang="en-US" altLang="en-US" b="1" dirty="0" smtClean="0">
                <a:latin typeface="+mj-lt"/>
              </a:rPr>
              <a:t>Transportation</a:t>
            </a:r>
            <a:r>
              <a:rPr lang="en-US" altLang="en-US" b="1" dirty="0">
                <a:latin typeface="+mj-lt"/>
              </a:rPr>
              <a:t>, Distribution &amp; Logistics</a:t>
            </a:r>
            <a:r>
              <a:rPr lang="en-US" altLang="en-US" dirty="0">
                <a:latin typeface="+mj-lt"/>
              </a:rPr>
              <a:t>:</a:t>
            </a:r>
          </a:p>
          <a:p>
            <a:pPr marL="855663" lvl="1" indent="-173038">
              <a:buFontTx/>
              <a:buChar char="-"/>
              <a:defRPr/>
            </a:pPr>
            <a:r>
              <a:rPr lang="en-US" altLang="en-US" u="sng" dirty="0">
                <a:latin typeface="+mj-lt"/>
              </a:rPr>
              <a:t>105K+</a:t>
            </a:r>
            <a:r>
              <a:rPr lang="en-US" altLang="en-US" dirty="0">
                <a:latin typeface="+mj-lt"/>
              </a:rPr>
              <a:t> workers </a:t>
            </a:r>
            <a:r>
              <a:rPr lang="en-US" altLang="en-US" dirty="0" smtClean="0">
                <a:latin typeface="+mj-lt"/>
              </a:rPr>
              <a:t>- more </a:t>
            </a:r>
            <a:r>
              <a:rPr lang="en-US" altLang="en-US" dirty="0">
                <a:latin typeface="+mj-lt"/>
              </a:rPr>
              <a:t>than </a:t>
            </a:r>
            <a:r>
              <a:rPr lang="en-US" altLang="en-US" u="sng" dirty="0">
                <a:latin typeface="+mj-lt"/>
              </a:rPr>
              <a:t>2.5%</a:t>
            </a:r>
            <a:r>
              <a:rPr lang="en-US" altLang="en-US" dirty="0">
                <a:latin typeface="+mj-lt"/>
              </a:rPr>
              <a:t> of the state’s total workforce</a:t>
            </a:r>
          </a:p>
          <a:p>
            <a:pPr marL="855663" lvl="1" indent="-173038">
              <a:buFontTx/>
              <a:buChar char="-"/>
              <a:defRPr/>
            </a:pPr>
            <a:r>
              <a:rPr lang="en-US" altLang="en-US" dirty="0">
                <a:latin typeface="+mj-lt"/>
              </a:rPr>
              <a:t>Nearly $5.7B in Labor Income</a:t>
            </a:r>
          </a:p>
          <a:p>
            <a:pPr marL="855663" lvl="1" indent="-173038">
              <a:defRPr/>
            </a:pPr>
            <a:endParaRPr lang="en-US" altLang="en-US" dirty="0">
              <a:latin typeface="+mj-lt"/>
            </a:endParaRPr>
          </a:p>
          <a:p>
            <a:pPr marL="512763" indent="-173038">
              <a:defRPr/>
            </a:pPr>
            <a:r>
              <a:rPr lang="en-US" altLang="en-US" b="1" dirty="0">
                <a:latin typeface="+mj-lt"/>
              </a:rPr>
              <a:t>Pharmaceutical, Biologics &amp; Medical Products</a:t>
            </a:r>
            <a:r>
              <a:rPr lang="en-US" altLang="en-US" dirty="0">
                <a:latin typeface="+mj-lt"/>
              </a:rPr>
              <a:t>:</a:t>
            </a:r>
          </a:p>
          <a:p>
            <a:pPr marL="855663" lvl="1" indent="-173038">
              <a:buFontTx/>
              <a:buChar char="-"/>
              <a:defRPr/>
            </a:pPr>
            <a:r>
              <a:rPr lang="en-US" altLang="en-US" dirty="0">
                <a:latin typeface="+mj-lt"/>
              </a:rPr>
              <a:t>GDP contribution of more than $19.4B</a:t>
            </a:r>
          </a:p>
          <a:p>
            <a:pPr marL="682625" lvl="1" indent="0">
              <a:buNone/>
              <a:defRPr/>
            </a:pPr>
            <a:endParaRPr lang="en-US" altLang="en-US" dirty="0">
              <a:latin typeface="+mj-lt"/>
            </a:endParaRPr>
          </a:p>
          <a:p>
            <a:pPr marL="512763" indent="-173038">
              <a:defRPr/>
            </a:pPr>
            <a:r>
              <a:rPr lang="en-US" altLang="en-US" b="1" dirty="0">
                <a:latin typeface="+mj-lt"/>
              </a:rPr>
              <a:t>Industrial Machinery &amp; Transportation Equipment</a:t>
            </a:r>
            <a:r>
              <a:rPr lang="en-US" altLang="en-US" dirty="0">
                <a:latin typeface="+mj-lt"/>
              </a:rPr>
              <a:t>:</a:t>
            </a:r>
          </a:p>
          <a:p>
            <a:pPr marL="855663" lvl="1" indent="-173038">
              <a:buFontTx/>
              <a:buChar char="-"/>
              <a:defRPr/>
            </a:pPr>
            <a:r>
              <a:rPr lang="en-US" altLang="en-US" dirty="0">
                <a:latin typeface="+mj-lt"/>
              </a:rPr>
              <a:t>Direct Output of nearly $38.4B</a:t>
            </a:r>
          </a:p>
          <a:p>
            <a:pPr marL="855663" lvl="1" indent="-173038">
              <a:defRPr/>
            </a:pPr>
            <a:endParaRPr lang="en-US" altLang="en-US" dirty="0">
              <a:latin typeface="+mj-lt"/>
            </a:endParaRPr>
          </a:p>
          <a:p>
            <a:pPr marL="512763" indent="-173038">
              <a:defRPr/>
            </a:pPr>
            <a:r>
              <a:rPr lang="en-US" altLang="en-US" b="1" dirty="0">
                <a:latin typeface="+mj-lt"/>
              </a:rPr>
              <a:t>Tobacco &amp; Foodstuffs</a:t>
            </a:r>
            <a:r>
              <a:rPr lang="en-US" altLang="en-US" dirty="0">
                <a:latin typeface="+mj-lt"/>
              </a:rPr>
              <a:t>:</a:t>
            </a:r>
          </a:p>
          <a:p>
            <a:pPr marL="855663" lvl="1" indent="-173038">
              <a:buFontTx/>
              <a:buChar char="-"/>
              <a:defRPr/>
            </a:pPr>
            <a:r>
              <a:rPr lang="en-US" altLang="en-US" dirty="0">
                <a:latin typeface="+mj-lt"/>
              </a:rPr>
              <a:t>$5.1B paid in state &amp; local Tax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086905" y="1007610"/>
            <a:ext cx="3923930" cy="4676775"/>
            <a:chOff x="6262688" y="1400175"/>
            <a:chExt cx="2363787" cy="467677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7" name="Picture 6" descr="Untzzzzitled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62688" y="4953000"/>
              <a:ext cx="2363787" cy="11239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 descr="Untzzzzitled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62688" y="1400175"/>
              <a:ext cx="2363787" cy="12668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 descr="Untzzzzitled.pn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62688" y="3658129"/>
              <a:ext cx="2363787" cy="1266825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Untzzzzitled.png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512"/>
            <a:stretch/>
          </p:blipFill>
          <p:spPr bwMode="auto">
            <a:xfrm>
              <a:off x="6262688" y="2695046"/>
              <a:ext cx="2363787" cy="93503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8100000" algn="tr" rotWithShape="0">
                <a:srgbClr val="80808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94602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 Findings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528" y="1393795"/>
            <a:ext cx="7886700" cy="4163626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>
                <a:latin typeface="+mj-lt"/>
              </a:rPr>
              <a:t>One of every 4 </a:t>
            </a:r>
            <a:r>
              <a:rPr lang="en-US" sz="1900" dirty="0" smtClean="0">
                <a:latin typeface="+mj-lt"/>
              </a:rPr>
              <a:t>employed North Carolinians in supply chain</a:t>
            </a:r>
          </a:p>
          <a:p>
            <a:pPr marL="0" indent="0">
              <a:buNone/>
            </a:pPr>
            <a:endParaRPr lang="en-US" sz="19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Present in </a:t>
            </a:r>
            <a:r>
              <a:rPr lang="en-US" sz="2000" b="1" dirty="0" smtClean="0">
                <a:latin typeface="+mj-lt"/>
              </a:rPr>
              <a:t>every</a:t>
            </a:r>
            <a:r>
              <a:rPr lang="en-US" sz="1900" dirty="0" smtClean="0">
                <a:latin typeface="+mj-lt"/>
              </a:rPr>
              <a:t> county</a:t>
            </a:r>
          </a:p>
          <a:p>
            <a:pPr marL="0" indent="0">
              <a:buNone/>
            </a:pPr>
            <a:endParaRPr lang="en-US" sz="13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The </a:t>
            </a:r>
            <a:r>
              <a:rPr lang="en-US" sz="2000" b="1" dirty="0" smtClean="0">
                <a:latin typeface="+mj-lt"/>
              </a:rPr>
              <a:t>traditional industries </a:t>
            </a:r>
            <a:r>
              <a:rPr lang="en-US" sz="1900" dirty="0" smtClean="0">
                <a:latin typeface="+mj-lt"/>
              </a:rPr>
              <a:t>are important to North Carolina</a:t>
            </a:r>
          </a:p>
          <a:p>
            <a:pPr marL="0" indent="0">
              <a:buNone/>
            </a:pPr>
            <a:endParaRPr lang="en-US" sz="1300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Average annual labor income: </a:t>
            </a:r>
            <a:r>
              <a:rPr lang="en-US" sz="2000" b="1" dirty="0" smtClean="0">
                <a:latin typeface="+mj-lt"/>
              </a:rPr>
              <a:t>$67,780</a:t>
            </a:r>
            <a:endParaRPr lang="en-US" sz="1900" b="1" dirty="0" smtClean="0">
              <a:latin typeface="+mj-lt"/>
            </a:endParaRPr>
          </a:p>
          <a:p>
            <a:pPr marL="455613" lvl="1" indent="-174625">
              <a:buFontTx/>
              <a:buChar char="-"/>
              <a:defRPr/>
            </a:pPr>
            <a:r>
              <a:rPr lang="en-US" altLang="en-US" sz="2000" b="1" dirty="0">
                <a:latin typeface="+mj-lt"/>
                <a:ea typeface="ＭＳ Ｐゴシック" charset="-128"/>
              </a:rPr>
              <a:t>156%</a:t>
            </a:r>
            <a:r>
              <a:rPr lang="en-US" altLang="en-US" sz="1900" dirty="0">
                <a:latin typeface="+mj-lt"/>
                <a:ea typeface="ＭＳ Ｐゴシック" charset="-128"/>
              </a:rPr>
              <a:t> of NC average annual wage of $43,280 </a:t>
            </a:r>
          </a:p>
          <a:p>
            <a:pPr marL="455613" lvl="1" indent="-174625">
              <a:buFontTx/>
              <a:buChar char="-"/>
              <a:defRPr/>
            </a:pPr>
            <a:r>
              <a:rPr lang="en-US" altLang="en-US" sz="2000" b="1" dirty="0" smtClean="0">
                <a:latin typeface="+mj-lt"/>
                <a:ea typeface="ＭＳ Ｐゴシック" charset="-128"/>
              </a:rPr>
              <a:t>52%</a:t>
            </a:r>
            <a:r>
              <a:rPr lang="en-US" altLang="en-US" sz="1900" dirty="0" smtClean="0">
                <a:latin typeface="+mj-lt"/>
                <a:ea typeface="ＭＳ Ｐゴシック" charset="-128"/>
              </a:rPr>
              <a:t> </a:t>
            </a:r>
            <a:r>
              <a:rPr lang="en-US" altLang="en-US" sz="1900" dirty="0">
                <a:latin typeface="+mj-lt"/>
                <a:ea typeface="ＭＳ Ｐゴシック" charset="-128"/>
              </a:rPr>
              <a:t>more than US average annual wage of $</a:t>
            </a:r>
            <a:r>
              <a:rPr lang="en-US" sz="1900" dirty="0" smtClean="0">
                <a:latin typeface="+mj-lt"/>
                <a:ea typeface="ＭＳ Ｐゴシック" charset="-128"/>
              </a:rPr>
              <a:t>44,888 </a:t>
            </a:r>
            <a:endParaRPr lang="en-US" sz="1900" dirty="0">
              <a:latin typeface="+mj-lt"/>
              <a:ea typeface="ＭＳ Ｐゴシック" charset="-128"/>
            </a:endParaRPr>
          </a:p>
          <a:p>
            <a:pPr marL="455613" lvl="1" indent="-174625">
              <a:buFontTx/>
              <a:buChar char="-"/>
              <a:defRPr/>
            </a:pPr>
            <a:r>
              <a:rPr lang="en-US" sz="2000" b="1" dirty="0">
                <a:latin typeface="+mj-lt"/>
                <a:ea typeface="ＭＳ Ｐゴシック" charset="-128"/>
              </a:rPr>
              <a:t>58%</a:t>
            </a:r>
            <a:r>
              <a:rPr lang="en-US" sz="1900" dirty="0">
                <a:latin typeface="+mj-lt"/>
                <a:ea typeface="ＭＳ Ｐゴシック" charset="-128"/>
              </a:rPr>
              <a:t> of all supply chain employees earn below average manufacturing wage of $</a:t>
            </a:r>
            <a:r>
              <a:rPr lang="en-US" sz="1900" dirty="0" smtClean="0">
                <a:latin typeface="+mj-lt"/>
                <a:ea typeface="ＭＳ Ｐゴシック" charset="-128"/>
              </a:rPr>
              <a:t>66,630</a:t>
            </a:r>
          </a:p>
          <a:p>
            <a:pPr marL="280988" lvl="1" indent="0">
              <a:buNone/>
              <a:defRPr/>
            </a:pPr>
            <a:endParaRPr lang="en-US" sz="1300" b="1" dirty="0" smtClean="0">
              <a:latin typeface="+mj-lt"/>
            </a:endParaRPr>
          </a:p>
          <a:p>
            <a:r>
              <a:rPr lang="en-US" sz="1900" dirty="0" smtClean="0">
                <a:latin typeface="+mj-lt"/>
              </a:rPr>
              <a:t>Total paid state taxes equal about </a:t>
            </a:r>
            <a:r>
              <a:rPr lang="en-US" sz="2000" b="1" dirty="0" smtClean="0">
                <a:latin typeface="+mj-lt"/>
              </a:rPr>
              <a:t>58%</a:t>
            </a:r>
            <a:r>
              <a:rPr lang="en-US" sz="1900" dirty="0" smtClean="0">
                <a:latin typeface="+mj-lt"/>
              </a:rPr>
              <a:t> from all sources (2013)</a:t>
            </a:r>
            <a:endParaRPr lang="en-US" sz="1900" b="1" dirty="0" smtClean="0">
              <a:latin typeface="+mj-lt"/>
            </a:endParaRPr>
          </a:p>
          <a:p>
            <a:pPr marL="0" indent="0">
              <a:buNone/>
              <a:defRPr/>
            </a:pPr>
            <a:endParaRPr lang="en-US" sz="2000" dirty="0">
              <a:latin typeface="Trebuchet MS" panose="020B0603020202020204" pitchFamily="34" charset="0"/>
              <a:ea typeface="ＭＳ Ｐゴシック" charset="-128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28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We plan for freight flows that never stop!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9" b="9269"/>
          <a:stretch>
            <a:fillRect/>
          </a:stretch>
        </p:blipFill>
        <p:spPr>
          <a:xfrm>
            <a:off x="628650" y="1255359"/>
            <a:ext cx="7886700" cy="4283693"/>
          </a:xfrm>
        </p:spPr>
      </p:pic>
    </p:spTree>
    <p:extLst>
      <p:ext uri="{BB962C8B-B14F-4D97-AF65-F5344CB8AC3E}">
        <p14:creationId xmlns:p14="http://schemas.microsoft.com/office/powerpoint/2010/main" val="13961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>
                <a:latin typeface="+mj-lt"/>
              </a:rPr>
              <a:t>Research team</a:t>
            </a:r>
          </a:p>
          <a:p>
            <a:pPr marL="0" indent="0">
              <a:buNone/>
            </a:pPr>
            <a:endParaRPr lang="en-US" sz="1000" dirty="0" smtClean="0"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>
                <a:latin typeface="+mj-lt"/>
              </a:rPr>
              <a:t>Context for the Analysis &amp; </a:t>
            </a:r>
            <a:r>
              <a:rPr lang="en-US" altLang="en-US" sz="2200" dirty="0" smtClean="0">
                <a:latin typeface="+mj-lt"/>
              </a:rPr>
              <a:t>Report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05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>
                <a:latin typeface="+mj-lt"/>
              </a:rPr>
              <a:t>Scope of the </a:t>
            </a:r>
            <a:r>
              <a:rPr lang="en-US" altLang="en-US" sz="2200" dirty="0" smtClean="0">
                <a:latin typeface="+mj-lt"/>
              </a:rPr>
              <a:t>Report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05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>
                <a:latin typeface="+mj-lt"/>
              </a:rPr>
              <a:t>Defining the Supply </a:t>
            </a:r>
            <a:r>
              <a:rPr lang="en-US" altLang="en-US" sz="2200" dirty="0" smtClean="0">
                <a:latin typeface="+mj-lt"/>
              </a:rPr>
              <a:t>Chain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05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>
                <a:latin typeface="+mj-lt"/>
              </a:rPr>
              <a:t>Key </a:t>
            </a:r>
            <a:r>
              <a:rPr lang="en-US" altLang="en-US" sz="2200" dirty="0" smtClean="0">
                <a:latin typeface="+mj-lt"/>
              </a:rPr>
              <a:t>Findings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altLang="en-US" sz="105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en-US" sz="2200" dirty="0">
                <a:latin typeface="+mj-lt"/>
              </a:rPr>
              <a:t>NC</a:t>
            </a:r>
            <a:r>
              <a:rPr lang="ja-JP" altLang="en-US" sz="2200" dirty="0">
                <a:latin typeface="+mj-lt"/>
              </a:rPr>
              <a:t>’</a:t>
            </a:r>
            <a:r>
              <a:rPr lang="en-US" altLang="ja-JP" sz="2200" dirty="0">
                <a:latin typeface="+mj-lt"/>
              </a:rPr>
              <a:t>s Supply Chain Leading </a:t>
            </a:r>
            <a:r>
              <a:rPr lang="en-US" altLang="ja-JP" sz="2200" dirty="0" smtClean="0">
                <a:latin typeface="+mj-lt"/>
              </a:rPr>
              <a:t>Sectors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Char char="-"/>
            </a:pPr>
            <a:r>
              <a:rPr lang="en-US" altLang="ja-JP" sz="2200" dirty="0" smtClean="0">
                <a:latin typeface="+mj-lt"/>
              </a:rPr>
              <a:t>Summary Findings</a:t>
            </a:r>
            <a:endParaRPr lang="en-US" altLang="ja-JP" sz="2200" dirty="0">
              <a:latin typeface="+mj-lt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72" b="272"/>
          <a:stretch/>
        </p:blipFill>
        <p:spPr bwMode="auto"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123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Research Team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  <a:defRPr/>
            </a:pPr>
            <a:r>
              <a:rPr lang="en-US" dirty="0">
                <a:latin typeface="+mj-lt"/>
                <a:ea typeface="ＭＳ Ｐゴシック" charset="0"/>
                <a:cs typeface="Trebuchet MS"/>
              </a:rPr>
              <a:t>The </a:t>
            </a:r>
            <a:r>
              <a:rPr lang="en-US" dirty="0" smtClean="0">
                <a:latin typeface="+mj-lt"/>
                <a:ea typeface="ＭＳ Ｐゴシック" charset="0"/>
                <a:cs typeface="Trebuchet MS"/>
              </a:rPr>
              <a:t>Supply Chain Resource Cooperative (SCRC) </a:t>
            </a:r>
            <a:r>
              <a:rPr lang="en-US" dirty="0">
                <a:latin typeface="+mj-lt"/>
                <a:ea typeface="ＭＳ Ｐゴシック" charset="0"/>
                <a:cs typeface="Trebuchet MS"/>
              </a:rPr>
              <a:t>is an academic-industry partnership dedicated to advancing the supply chain industry &amp; the professionalism of its practitioners </a:t>
            </a:r>
          </a:p>
          <a:p>
            <a:pPr marL="285750" indent="-285750">
              <a:buFontTx/>
              <a:buChar char="-"/>
              <a:defRPr/>
            </a:pPr>
            <a:r>
              <a:rPr lang="en-US" dirty="0">
                <a:latin typeface="+mj-lt"/>
                <a:ea typeface="ＭＳ Ｐゴシック" charset="0"/>
                <a:cs typeface="Trebuchet MS"/>
              </a:rPr>
              <a:t>MBA candidates conducted research, analysis &amp; authored the report through SCRC Supply Chain Scholars practicum</a:t>
            </a:r>
          </a:p>
          <a:p>
            <a:pPr marL="628650" lvl="1" indent="-285750">
              <a:buFontTx/>
              <a:buChar char="-"/>
              <a:defRPr/>
            </a:pPr>
            <a:r>
              <a:rPr lang="en-US" sz="2000" dirty="0">
                <a:latin typeface="+mj-lt"/>
                <a:ea typeface="ＭＳ Ｐゴシック" charset="0"/>
                <a:cs typeface="Trebuchet MS"/>
              </a:rPr>
              <a:t>John Elliott </a:t>
            </a:r>
          </a:p>
          <a:p>
            <a:pPr marL="628650" lvl="1" indent="-285750">
              <a:buFontTx/>
              <a:buChar char="-"/>
              <a:defRPr/>
            </a:pPr>
            <a:r>
              <a:rPr lang="en-US" sz="2000" dirty="0">
                <a:latin typeface="+mj-lt"/>
                <a:ea typeface="ＭＳ Ｐゴシック" charset="0"/>
                <a:cs typeface="Trebuchet MS"/>
              </a:rPr>
              <a:t>Dana </a:t>
            </a:r>
            <a:r>
              <a:rPr lang="en-US" sz="2000" dirty="0" err="1">
                <a:latin typeface="+mj-lt"/>
                <a:ea typeface="ＭＳ Ｐゴシック" charset="0"/>
                <a:cs typeface="Trebuchet MS"/>
              </a:rPr>
              <a:t>Magliola</a:t>
            </a:r>
            <a:endParaRPr lang="en-US" sz="2000" dirty="0">
              <a:latin typeface="+mj-lt"/>
              <a:ea typeface="ＭＳ Ｐゴシック" charset="0"/>
              <a:cs typeface="Trebuchet MS"/>
            </a:endParaRPr>
          </a:p>
          <a:p>
            <a:pPr marL="628650" lvl="1" indent="-285750">
              <a:buFontTx/>
              <a:buChar char="-"/>
              <a:defRPr/>
            </a:pPr>
            <a:r>
              <a:rPr lang="en-US" sz="2000" dirty="0">
                <a:latin typeface="+mj-lt"/>
                <a:ea typeface="ＭＳ Ｐゴシック" charset="0"/>
                <a:cs typeface="Trebuchet MS"/>
              </a:rPr>
              <a:t>Lindsay </a:t>
            </a:r>
            <a:r>
              <a:rPr lang="en-US" sz="2000" dirty="0" err="1">
                <a:latin typeface="+mj-lt"/>
                <a:ea typeface="ＭＳ Ｐゴシック" charset="-128"/>
              </a:rPr>
              <a:t>Schilleman</a:t>
            </a:r>
            <a:endParaRPr lang="en-US" sz="2000" dirty="0">
              <a:latin typeface="+mj-lt"/>
              <a:ea typeface="ＭＳ Ｐゴシック" charset="0"/>
              <a:cs typeface="Trebuchet MS"/>
            </a:endParaRPr>
          </a:p>
          <a:p>
            <a:pPr marL="285750" indent="-285750">
              <a:buFontTx/>
              <a:buChar char="-"/>
              <a:defRPr/>
            </a:pPr>
            <a:endParaRPr lang="en-US" dirty="0">
              <a:latin typeface="+mj-lt"/>
              <a:ea typeface="ＭＳ Ｐゴシック" charset="0"/>
              <a:cs typeface="Trebuchet MS"/>
            </a:endParaRPr>
          </a:p>
          <a:p>
            <a:pPr marL="285750" indent="-285750">
              <a:buFontTx/>
              <a:buChar char="-"/>
              <a:defRPr/>
            </a:pPr>
            <a:r>
              <a:rPr lang="en-US" dirty="0" smtClean="0">
                <a:latin typeface="+mj-lt"/>
                <a:ea typeface="ＭＳ Ｐゴシック" charset="0"/>
                <a:cs typeface="Trebuchet MS"/>
              </a:rPr>
              <a:t>Key </a:t>
            </a:r>
            <a:r>
              <a:rPr lang="en-US" dirty="0">
                <a:latin typeface="+mj-lt"/>
                <a:ea typeface="ＭＳ Ｐゴシック" charset="0"/>
                <a:cs typeface="Trebuchet MS"/>
              </a:rPr>
              <a:t>Project Advisors &amp; Scholar Sponsors</a:t>
            </a:r>
          </a:p>
          <a:p>
            <a:pPr marL="569912" lvl="1" indent="-285750">
              <a:buFontTx/>
              <a:buChar char="-"/>
              <a:defRPr/>
            </a:pPr>
            <a:r>
              <a:rPr lang="en-US" sz="1800" dirty="0">
                <a:latin typeface="+mj-lt"/>
                <a:ea typeface="ＭＳ Ｐゴシック" charset="0"/>
                <a:cs typeface="Trebuchet MS"/>
              </a:rPr>
              <a:t>Material Handling Industry (MHI)</a:t>
            </a:r>
          </a:p>
          <a:p>
            <a:pPr marL="569912" lvl="1" indent="-285750">
              <a:buFontTx/>
              <a:buChar char="-"/>
              <a:defRPr/>
            </a:pPr>
            <a:r>
              <a:rPr lang="en-US" sz="1800" dirty="0">
                <a:latin typeface="+mj-lt"/>
                <a:ea typeface="ＭＳ Ｐゴシック" charset="0"/>
                <a:cs typeface="Trebuchet MS"/>
              </a:rPr>
              <a:t>NC Center for Global Logistics</a:t>
            </a:r>
          </a:p>
          <a:p>
            <a:pPr marL="285750" indent="-285750">
              <a:buFontTx/>
              <a:buChar char="-"/>
              <a:defRPr/>
            </a:pPr>
            <a:endParaRPr lang="en-US" dirty="0">
              <a:latin typeface="Trebuchet MS"/>
              <a:ea typeface="ＭＳ Ｐゴシック" charset="0"/>
              <a:cs typeface="Trebuchet MS"/>
            </a:endParaRPr>
          </a:p>
          <a:p>
            <a:endParaRPr lang="en-US" dirty="0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825039" y="2475082"/>
            <a:ext cx="2971800" cy="620713"/>
            <a:chOff x="4249738" y="4327473"/>
            <a:chExt cx="4056062" cy="847830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249738" y="4327473"/>
              <a:ext cx="4056062" cy="8478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938" y="4343400"/>
              <a:ext cx="3903662" cy="815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83" y="4394447"/>
            <a:ext cx="3925887" cy="880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09" y="5540482"/>
            <a:ext cx="26130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367814" y="4589755"/>
            <a:ext cx="45187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786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>
                <a:latin typeface="Trebuchet MS" pitchFamily="34" charset="0"/>
              </a:rPr>
              <a:t/>
            </a:r>
            <a:br>
              <a:rPr lang="en-US" altLang="en-US" dirty="0" smtClean="0">
                <a:latin typeface="Trebuchet MS" pitchFamily="34" charset="0"/>
              </a:rPr>
            </a:br>
            <a:r>
              <a:rPr lang="en-US" altLang="en-US" b="1" dirty="0" smtClean="0">
                <a:latin typeface="Trebuchet MS" pitchFamily="34" charset="0"/>
              </a:rPr>
              <a:t>Context </a:t>
            </a:r>
            <a:r>
              <a:rPr lang="en-US" altLang="en-US" b="1" dirty="0">
                <a:latin typeface="Trebuchet MS" pitchFamily="34" charset="0"/>
              </a:rPr>
              <a:t>for the Analysis &amp; Report</a:t>
            </a:r>
            <a:r>
              <a:rPr lang="en-US" altLang="en-US" dirty="0">
                <a:latin typeface="Trebuchet MS" pitchFamily="34" charset="0"/>
              </a:rPr>
              <a:t/>
            </a:r>
            <a:br>
              <a:rPr lang="en-US" altLang="en-US" dirty="0">
                <a:latin typeface="Trebuchet MS" pitchFamily="34" charset="0"/>
              </a:rPr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spcBef>
                <a:spcPts val="750"/>
              </a:spcBef>
              <a:buNone/>
            </a:pPr>
            <a:endParaRPr lang="en-US" altLang="en-US" b="1" dirty="0" smtClean="0">
              <a:latin typeface="+mj-lt"/>
            </a:endParaRPr>
          </a:p>
          <a:p>
            <a:pPr marL="0" lvl="1" indent="0">
              <a:spcBef>
                <a:spcPts val="750"/>
              </a:spcBef>
              <a:buNone/>
            </a:pPr>
            <a:endParaRPr lang="en-US" altLang="en-US" b="1" dirty="0">
              <a:latin typeface="+mj-lt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2000" b="1" i="1" dirty="0" smtClean="0">
                <a:latin typeface="+mj-lt"/>
              </a:rPr>
              <a:t>Quantify</a:t>
            </a:r>
            <a:r>
              <a:rPr lang="en-US" altLang="en-US" sz="1800" dirty="0" smtClean="0">
                <a:latin typeface="+mj-lt"/>
              </a:rPr>
              <a:t> </a:t>
            </a:r>
            <a:r>
              <a:rPr lang="en-US" altLang="en-US" dirty="0">
                <a:latin typeface="+mj-lt"/>
              </a:rPr>
              <a:t>the economic impact of the </a:t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latin typeface="+mj-lt"/>
              </a:rPr>
              <a:t>supply chain in North Carolina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altLang="en-US" dirty="0">
              <a:latin typeface="+mj-lt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2000" b="1" i="1" dirty="0">
                <a:latin typeface="+mj-lt"/>
              </a:rPr>
              <a:t>Identify</a:t>
            </a:r>
            <a:r>
              <a:rPr lang="en-US" altLang="en-US" dirty="0">
                <a:latin typeface="+mj-lt"/>
              </a:rPr>
              <a:t> key connections, trends &amp; context</a:t>
            </a:r>
          </a:p>
          <a:p>
            <a:pPr lvl="1">
              <a:spcBef>
                <a:spcPct val="0"/>
              </a:spcBef>
              <a:buFontTx/>
              <a:buChar char="-"/>
            </a:pPr>
            <a:endParaRPr lang="en-US" altLang="en-US" dirty="0">
              <a:latin typeface="+mj-lt"/>
            </a:endParaRP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dirty="0" smtClean="0">
                <a:latin typeface="+mj-lt"/>
              </a:rPr>
              <a:t>Provide </a:t>
            </a:r>
            <a:r>
              <a:rPr lang="en-US" altLang="en-US" sz="2000" b="1" i="1" dirty="0">
                <a:latin typeface="+mj-lt"/>
              </a:rPr>
              <a:t>perspective</a:t>
            </a:r>
            <a:r>
              <a:rPr lang="en-US" altLang="en-US" dirty="0">
                <a:latin typeface="+mj-lt"/>
              </a:rPr>
              <a:t> for </a:t>
            </a:r>
            <a:r>
              <a:rPr lang="en-US" altLang="en-US" sz="1800" b="1" i="1" dirty="0">
                <a:latin typeface="+mj-lt"/>
              </a:rPr>
              <a:t>planning,</a:t>
            </a:r>
            <a:r>
              <a:rPr lang="en-US" altLang="en-US" sz="1800" b="1" dirty="0">
                <a:latin typeface="+mj-lt"/>
              </a:rPr>
              <a:t> </a:t>
            </a:r>
            <a:r>
              <a:rPr lang="en-US" altLang="en-US" sz="1800" b="1" i="1" dirty="0">
                <a:latin typeface="+mj-lt"/>
              </a:rPr>
              <a:t>investment &amp; policy </a:t>
            </a:r>
            <a:r>
              <a:rPr lang="en-US" altLang="en-US" dirty="0">
                <a:latin typeface="+mj-lt"/>
              </a:rPr>
              <a:t>to strengthen this vital conduit for prosperity in North Carolina. </a:t>
            </a:r>
          </a:p>
          <a:p>
            <a:pPr marL="171450" lvl="1">
              <a:spcBef>
                <a:spcPts val="750"/>
              </a:spcBef>
            </a:pPr>
            <a:endParaRPr lang="en-US" altLang="en-US" b="1" dirty="0">
              <a:latin typeface="Trebuchet MS" pitchFamily="34" charset="0"/>
            </a:endParaRPr>
          </a:p>
          <a:p>
            <a:endParaRPr lang="en-US" dirty="0"/>
          </a:p>
        </p:txBody>
      </p:sp>
      <p:pic>
        <p:nvPicPr>
          <p:cNvPr id="6" name="Picture 5" descr="pressure_we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2180" y="1778740"/>
            <a:ext cx="3373437" cy="32512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32655" y="5162812"/>
            <a:ext cx="21129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100" i="1" dirty="0">
                <a:latin typeface="Trebuchet MS" pitchFamily="34" charset="0"/>
              </a:rPr>
              <a:t>A gauge for economic impact</a:t>
            </a:r>
            <a:endParaRPr lang="en-US" altLang="en-US" sz="1100" i="1" dirty="0"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1588" y="5293780"/>
            <a:ext cx="6156664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b="1" i="1" dirty="0">
                <a:latin typeface="+mj-lt"/>
              </a:rPr>
              <a:t>NOTE:</a:t>
            </a:r>
            <a:r>
              <a:rPr lang="en-US" dirty="0">
                <a:latin typeface="+mj-lt"/>
              </a:rPr>
              <a:t> </a:t>
            </a:r>
            <a:r>
              <a:rPr lang="en-US" i="1" dirty="0">
                <a:latin typeface="+mj-lt"/>
              </a:rPr>
              <a:t>Each North Carolinian generates / consumes 40 tons of freight per year = 1 tractor-trailer (TL) load per resident per year = 9+ million TL per year</a:t>
            </a:r>
          </a:p>
        </p:txBody>
      </p:sp>
    </p:spTree>
    <p:extLst>
      <p:ext uri="{BB962C8B-B14F-4D97-AF65-F5344CB8AC3E}">
        <p14:creationId xmlns:p14="http://schemas.microsoft.com/office/powerpoint/2010/main" val="85562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Scope of Report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latin typeface="+mj-lt"/>
              </a:rPr>
              <a:t>North </a:t>
            </a:r>
            <a:r>
              <a:rPr lang="en-US" altLang="en-US" dirty="0" smtClean="0">
                <a:latin typeface="+mj-lt"/>
              </a:rPr>
              <a:t>Carolina in 2013</a:t>
            </a:r>
            <a:endParaRPr lang="en-US" altLang="en-US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latin typeface="+mj-lt"/>
              </a:rPr>
              <a:t>Contribution analysis: input-output methodology highlights connectivity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latin typeface="+mj-lt"/>
              </a:rPr>
              <a:t>Conservative approach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latin typeface="+mj-lt"/>
              </a:rPr>
              <a:t>Academic &amp; industry research, </a:t>
            </a:r>
            <a:br>
              <a:rPr lang="en-US" altLang="en-US" dirty="0">
                <a:latin typeface="+mj-lt"/>
              </a:rPr>
            </a:br>
            <a:r>
              <a:rPr lang="en-US" altLang="en-US" dirty="0">
                <a:latin typeface="+mj-lt"/>
              </a:rPr>
              <a:t>subject-matter experts </a:t>
            </a:r>
            <a:r>
              <a:rPr lang="en-US" altLang="en-US" dirty="0" smtClean="0">
                <a:latin typeface="+mj-lt"/>
              </a:rPr>
              <a:t>&amp; </a:t>
            </a:r>
            <a:r>
              <a:rPr lang="en-US" altLang="en-US" dirty="0">
                <a:latin typeface="+mj-lt"/>
              </a:rPr>
              <a:t>IMPLAN data</a:t>
            </a:r>
          </a:p>
          <a:p>
            <a:pPr>
              <a:spcBef>
                <a:spcPct val="0"/>
              </a:spcBef>
              <a:buFontTx/>
              <a:buChar char="-"/>
            </a:pPr>
            <a:endParaRPr lang="en-US" altLang="en-US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en-US" altLang="en-US" dirty="0">
                <a:latin typeface="+mj-lt"/>
              </a:rPr>
              <a:t>14 key supply chain sectors by: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dirty="0">
              <a:latin typeface="+mj-lt"/>
            </a:endParaRPr>
          </a:p>
          <a:p>
            <a:pPr marL="573088" lvl="1" indent="-115888" defTabSz="430213">
              <a:defRPr/>
            </a:pPr>
            <a:r>
              <a:rPr lang="en-US" altLang="en-US" dirty="0">
                <a:latin typeface="+mj-lt"/>
                <a:ea typeface="ＭＳ Ｐゴシック" charset="-128"/>
              </a:rPr>
              <a:t>Employment</a:t>
            </a:r>
          </a:p>
          <a:p>
            <a:pPr marL="573088" lvl="1" indent="-115888" defTabSz="430213">
              <a:defRPr/>
            </a:pPr>
            <a:r>
              <a:rPr lang="en-US" altLang="en-US" dirty="0">
                <a:latin typeface="+mj-lt"/>
                <a:ea typeface="ＭＳ Ｐゴシック" charset="-128"/>
              </a:rPr>
              <a:t>Labor Income</a:t>
            </a:r>
          </a:p>
          <a:p>
            <a:pPr marL="573088" lvl="1" indent="-115888" defTabSz="430213">
              <a:defRPr/>
            </a:pPr>
            <a:r>
              <a:rPr lang="en-US" altLang="en-US" dirty="0" smtClean="0">
                <a:latin typeface="+mj-lt"/>
                <a:ea typeface="ＭＳ Ｐゴシック" charset="-128"/>
              </a:rPr>
              <a:t>Output</a:t>
            </a:r>
          </a:p>
          <a:p>
            <a:pPr marL="573088" lvl="1" indent="-115888" defTabSz="430213">
              <a:defRPr/>
            </a:pPr>
            <a:r>
              <a:rPr lang="en-US" altLang="en-US" dirty="0" smtClean="0">
                <a:latin typeface="+mj-lt"/>
                <a:ea typeface="ＭＳ Ｐゴシック" charset="-128"/>
              </a:rPr>
              <a:t>Value Added (GDP Contribution)</a:t>
            </a:r>
          </a:p>
          <a:p>
            <a:pPr marL="573088" lvl="1" indent="-115888" defTabSz="430213">
              <a:defRPr/>
            </a:pPr>
            <a:r>
              <a:rPr lang="en-US" altLang="en-US" dirty="0" smtClean="0">
                <a:latin typeface="+mj-lt"/>
                <a:ea typeface="ＭＳ Ｐゴシック" charset="-128"/>
              </a:rPr>
              <a:t>Taxes</a:t>
            </a:r>
            <a:endParaRPr lang="en-US" altLang="en-US" dirty="0">
              <a:latin typeface="+mj-lt"/>
              <a:ea typeface="ＭＳ Ｐゴシック" charset="-128"/>
            </a:endParaRPr>
          </a:p>
          <a:p>
            <a:pPr marL="742950" lvl="1" indent="-285750">
              <a:defRPr/>
            </a:pPr>
            <a:endParaRPr lang="en-US" altLang="en-US" sz="1400" dirty="0">
              <a:latin typeface="Trebuchet MS" panose="020B0603020202020204" pitchFamily="34" charset="0"/>
              <a:ea typeface="ＭＳ Ｐゴシック" charset="-128"/>
            </a:endParaRPr>
          </a:p>
        </p:txBody>
      </p:sp>
      <p:pic>
        <p:nvPicPr>
          <p:cNvPr id="6" name="Picture Placeholder 5" descr="offset_272560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6054" r="6054"/>
          <a:stretch>
            <a:fillRect/>
          </a:stretch>
        </p:blipFill>
        <p:spPr bwMode="auto">
          <a:xfrm>
            <a:off x="4771818" y="1693200"/>
            <a:ext cx="3925594" cy="316361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80808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667130" y="4975478"/>
            <a:ext cx="20152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200" i="1" dirty="0">
                <a:latin typeface="Trebuchet MS" pitchFamily="34" charset="0"/>
              </a:rPr>
              <a:t>Industries </a:t>
            </a:r>
            <a:r>
              <a:rPr lang="en-US" altLang="en-US" sz="1200" i="1" dirty="0" smtClean="0">
                <a:latin typeface="Trebuchet MS" pitchFamily="34" charset="0"/>
              </a:rPr>
              <a:t>linked together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49301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Defining the Supply Chain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1">
              <a:spcBef>
                <a:spcPts val="750"/>
              </a:spcBef>
            </a:pPr>
            <a:r>
              <a:rPr lang="en-US" altLang="en-US" sz="1800" b="1" i="1" dirty="0" smtClean="0">
                <a:latin typeface="+mj-lt"/>
              </a:rPr>
              <a:t>activities</a:t>
            </a:r>
            <a:r>
              <a:rPr lang="en-US" altLang="en-US" sz="1800" b="1" i="1" dirty="0">
                <a:latin typeface="+mj-lt"/>
              </a:rPr>
              <a:t>, stakeholders, or organizations </a:t>
            </a:r>
            <a:r>
              <a:rPr lang="en-US" altLang="en-US" i="1" dirty="0" smtClean="0">
                <a:latin typeface="+mj-lt"/>
              </a:rPr>
              <a:t>engaged in:</a:t>
            </a:r>
          </a:p>
          <a:p>
            <a:pPr marL="514350" lvl="2">
              <a:spcBef>
                <a:spcPts val="750"/>
              </a:spcBef>
            </a:pPr>
            <a:r>
              <a:rPr lang="en-US" altLang="en-US" i="1" dirty="0" smtClean="0">
                <a:latin typeface="+mj-lt"/>
              </a:rPr>
              <a:t>sourcing </a:t>
            </a:r>
            <a:r>
              <a:rPr lang="en-US" altLang="en-US" i="1" dirty="0">
                <a:latin typeface="+mj-lt"/>
              </a:rPr>
              <a:t>of inputs, including raw materials, </a:t>
            </a:r>
            <a:endParaRPr lang="en-US" altLang="en-US" i="1" dirty="0" smtClean="0">
              <a:latin typeface="+mj-lt"/>
            </a:endParaRPr>
          </a:p>
          <a:p>
            <a:pPr marL="514350" lvl="2">
              <a:spcBef>
                <a:spcPts val="750"/>
              </a:spcBef>
            </a:pPr>
            <a:r>
              <a:rPr lang="en-US" altLang="en-US" i="1" dirty="0" smtClean="0">
                <a:latin typeface="+mj-lt"/>
              </a:rPr>
              <a:t>production</a:t>
            </a:r>
            <a:r>
              <a:rPr lang="en-US" altLang="en-US" i="1" dirty="0">
                <a:latin typeface="+mj-lt"/>
              </a:rPr>
              <a:t>, </a:t>
            </a:r>
            <a:endParaRPr lang="en-US" altLang="en-US" i="1" dirty="0" smtClean="0">
              <a:latin typeface="+mj-lt"/>
            </a:endParaRPr>
          </a:p>
          <a:p>
            <a:pPr marL="514350" lvl="2">
              <a:spcBef>
                <a:spcPts val="750"/>
              </a:spcBef>
            </a:pPr>
            <a:r>
              <a:rPr lang="en-US" altLang="en-US" i="1" dirty="0" smtClean="0">
                <a:latin typeface="+mj-lt"/>
              </a:rPr>
              <a:t>distribution </a:t>
            </a:r>
          </a:p>
          <a:p>
            <a:pPr marL="514350" lvl="2">
              <a:spcBef>
                <a:spcPts val="750"/>
              </a:spcBef>
            </a:pPr>
            <a:r>
              <a:rPr lang="en-US" altLang="en-US" i="1" dirty="0" smtClean="0">
                <a:latin typeface="+mj-lt"/>
              </a:rPr>
              <a:t>delivery </a:t>
            </a:r>
            <a:r>
              <a:rPr lang="en-US" altLang="en-US" i="1" dirty="0">
                <a:latin typeface="+mj-lt"/>
              </a:rPr>
              <a:t>of goods and services to downstream or consumer </a:t>
            </a:r>
            <a:r>
              <a:rPr lang="en-US" altLang="en-US" i="1" dirty="0" smtClean="0">
                <a:latin typeface="+mj-lt"/>
              </a:rPr>
              <a:t>markets</a:t>
            </a:r>
            <a:endParaRPr lang="en-US" altLang="en-US" i="1" dirty="0">
              <a:latin typeface="+mj-lt"/>
            </a:endParaRPr>
          </a:p>
          <a:p>
            <a:pPr marL="171450" lvl="1">
              <a:spcBef>
                <a:spcPts val="750"/>
              </a:spcBef>
            </a:pPr>
            <a:r>
              <a:rPr lang="en-US" altLang="en-US" sz="2000" b="1" i="1" dirty="0">
                <a:latin typeface="+mj-lt"/>
              </a:rPr>
              <a:t>holistic view </a:t>
            </a:r>
            <a:r>
              <a:rPr lang="en-US" altLang="en-US" dirty="0">
                <a:latin typeface="+mj-lt"/>
              </a:rPr>
              <a:t>of the supply </a:t>
            </a:r>
            <a:r>
              <a:rPr lang="en-US" altLang="en-US" dirty="0" smtClean="0">
                <a:latin typeface="+mj-lt"/>
              </a:rPr>
              <a:t>chain</a:t>
            </a:r>
          </a:p>
          <a:p>
            <a:pPr marL="171450" lvl="1">
              <a:spcBef>
                <a:spcPts val="750"/>
              </a:spcBef>
            </a:pPr>
            <a:endParaRPr lang="en-US" altLang="en-US" dirty="0" smtClean="0">
              <a:latin typeface="+mj-lt"/>
            </a:endParaRPr>
          </a:p>
          <a:p>
            <a:pPr marL="171450" lvl="1">
              <a:spcBef>
                <a:spcPts val="750"/>
              </a:spcBef>
            </a:pPr>
            <a:r>
              <a:rPr lang="en-US" altLang="en-US" dirty="0" smtClean="0">
                <a:latin typeface="+mj-lt"/>
              </a:rPr>
              <a:t>Study did </a:t>
            </a:r>
            <a:r>
              <a:rPr lang="en-US" altLang="en-US" sz="2000" b="1" i="1" dirty="0" smtClean="0">
                <a:latin typeface="+mj-lt"/>
              </a:rPr>
              <a:t>NOT</a:t>
            </a:r>
            <a:r>
              <a:rPr lang="en-US" altLang="en-US" dirty="0" smtClean="0">
                <a:latin typeface="+mj-lt"/>
              </a:rPr>
              <a:t> include:</a:t>
            </a:r>
          </a:p>
          <a:p>
            <a:pPr marL="514350" lvl="2">
              <a:spcBef>
                <a:spcPts val="750"/>
              </a:spcBef>
            </a:pPr>
            <a:r>
              <a:rPr lang="en-US" altLang="en-US" dirty="0" smtClean="0">
                <a:latin typeface="+mj-lt"/>
              </a:rPr>
              <a:t>finance</a:t>
            </a:r>
            <a:r>
              <a:rPr lang="en-US" altLang="en-US" dirty="0">
                <a:latin typeface="+mj-lt"/>
              </a:rPr>
              <a:t>, customer service, real estate, wholesale, retail, </a:t>
            </a:r>
            <a:r>
              <a:rPr lang="en-US" altLang="en-US" dirty="0" smtClean="0">
                <a:latin typeface="+mj-lt"/>
              </a:rPr>
              <a:t>food/beverage &amp; </a:t>
            </a:r>
            <a:r>
              <a:rPr lang="en-US" altLang="en-US" dirty="0">
                <a:latin typeface="+mj-lt"/>
              </a:rPr>
              <a:t>most agricultural sectors </a:t>
            </a:r>
          </a:p>
          <a:p>
            <a:pPr marL="171450" lvl="1">
              <a:spcBef>
                <a:spcPts val="750"/>
              </a:spcBef>
            </a:pPr>
            <a:endParaRPr lang="en-US" altLang="en-US" dirty="0">
              <a:latin typeface="Trebuchet MS" pitchFamily="34" charset="0"/>
            </a:endParaRPr>
          </a:p>
          <a:p>
            <a:pPr marL="171450" lvl="1">
              <a:spcBef>
                <a:spcPts val="750"/>
              </a:spcBef>
            </a:pPr>
            <a:endParaRPr lang="en-US" altLang="en-US" i="1" dirty="0">
              <a:latin typeface="Trebuchet MS" pitchFamily="34" charset="0"/>
            </a:endParaRP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78" r="28678"/>
          <a:stretch/>
        </p:blipFill>
        <p:spPr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1323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Defining the Supply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14 North Carolina Industrial Sectors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3" name="Group 6"/>
          <p:cNvGrpSpPr>
            <a:grpSpLocks/>
          </p:cNvGrpSpPr>
          <p:nvPr/>
        </p:nvGrpSpPr>
        <p:grpSpPr bwMode="auto">
          <a:xfrm>
            <a:off x="4776741" y="1752600"/>
            <a:ext cx="4067175" cy="4124325"/>
            <a:chOff x="4996572" y="2208628"/>
            <a:chExt cx="4568456" cy="4281373"/>
          </a:xfrm>
        </p:grpSpPr>
        <p:pic>
          <p:nvPicPr>
            <p:cNvPr id="14" name="Picture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751" y="4114799"/>
              <a:ext cx="4524277" cy="53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751" y="4836070"/>
              <a:ext cx="3985503" cy="574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751" y="2208628"/>
              <a:ext cx="3985503" cy="50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572" y="5936568"/>
              <a:ext cx="3985503" cy="55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752" y="3487232"/>
              <a:ext cx="3985503" cy="4968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751" y="2827562"/>
              <a:ext cx="4524277" cy="609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751" y="5307757"/>
              <a:ext cx="4524277" cy="569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533400" y="1752600"/>
            <a:ext cx="4462463" cy="4146550"/>
            <a:chOff x="228600" y="2201842"/>
            <a:chExt cx="4524277" cy="4268127"/>
          </a:xfrm>
        </p:grpSpPr>
        <p:pic>
          <p:nvPicPr>
            <p:cNvPr id="6" name="Picture 9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201842"/>
              <a:ext cx="4524277" cy="617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781300"/>
              <a:ext cx="4524277" cy="60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3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28047"/>
              <a:ext cx="3985503" cy="586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770843"/>
              <a:ext cx="3985503" cy="577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114799"/>
              <a:ext cx="4524277" cy="53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373355"/>
              <a:ext cx="3985503" cy="53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936568"/>
              <a:ext cx="4524277" cy="53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1621655" y="6008687"/>
            <a:ext cx="539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+mj-lt"/>
              </a:rPr>
              <a:t>Listed in order of Value Added (GDP Contribution)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16319" y="3627854"/>
            <a:ext cx="37472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>
            <a:off x="4659607" y="2400134"/>
            <a:ext cx="374726" cy="48463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4668247" y="3041028"/>
            <a:ext cx="374726" cy="48463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989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Findings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1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65" y="1305018"/>
            <a:ext cx="6316115" cy="379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34501" y="5133487"/>
            <a:ext cx="7226423" cy="646331"/>
          </a:xfrm>
          <a:prstGeom prst="rect">
            <a:avLst/>
          </a:prstGeom>
          <a:ln w="38100"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i="1" dirty="0">
                <a:latin typeface="Trebuchet MS" pitchFamily="34" charset="0"/>
              </a:rPr>
              <a:t>+</a:t>
            </a:r>
            <a:r>
              <a:rPr lang="en-US" altLang="en-US" i="1" dirty="0">
                <a:latin typeface="+mj-lt"/>
              </a:rPr>
              <a:t>IMPACT represents Indirect &amp; Induced totals. All figures represent 2013 IMPLAN data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184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latin typeface="Trebuchet MS" pitchFamily="34" charset="0"/>
              </a:rPr>
              <a:t>NC</a:t>
            </a:r>
            <a:r>
              <a:rPr lang="ja-JP" altLang="en-US" b="1" dirty="0">
                <a:latin typeface="Trebuchet MS" pitchFamily="34" charset="0"/>
              </a:rPr>
              <a:t>’</a:t>
            </a:r>
            <a:r>
              <a:rPr lang="en-US" altLang="ja-JP" b="1" dirty="0">
                <a:latin typeface="Trebuchet MS" pitchFamily="34" charset="0"/>
              </a:rPr>
              <a:t>s Supply Chain Leading </a:t>
            </a:r>
            <a:r>
              <a:rPr lang="en-US" altLang="ja-JP" b="1" dirty="0" smtClean="0">
                <a:latin typeface="Trebuchet MS" pitchFamily="34" charset="0"/>
              </a:rPr>
              <a:t>Sectors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5952592"/>
              </p:ext>
            </p:extLst>
          </p:nvPr>
        </p:nvGraphicFramePr>
        <p:xfrm>
          <a:off x="610894" y="1592710"/>
          <a:ext cx="8151366" cy="3791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778"/>
                <a:gridCol w="2015231"/>
                <a:gridCol w="2672179"/>
                <a:gridCol w="2672178"/>
              </a:tblGrid>
              <a:tr h="40800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Rank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Employment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GDP Contribution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State Taxes Paid</a:t>
                      </a:r>
                      <a:endParaRPr lang="en-US" sz="1800" dirty="0"/>
                    </a:p>
                  </a:txBody>
                  <a:tcPr/>
                </a:tc>
              </a:tr>
              <a:tr h="7796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Transportation, Distribution and Logistics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Pharmaceuticals,</a:t>
                      </a:r>
                      <a:r>
                        <a:rPr lang="en-US" sz="1600" baseline="0" dirty="0" smtClean="0">
                          <a:latin typeface="+mj-lt"/>
                        </a:rPr>
                        <a:t> Biologics and Medical Products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latin typeface="+mj-lt"/>
                        </a:rPr>
                        <a:t>Tobacco &amp; Foodstuffs</a:t>
                      </a: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77968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Industrial Machinery and Transportation Equipment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Chemical Manufacturing</a:t>
                      </a: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Transportation, Distribution and Logistics</a:t>
                      </a:r>
                    </a:p>
                    <a:p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</a:tr>
              <a:tr h="5533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Textiles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Industrial Machinery and Transportation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Industrial Machinery and Transportation Equipment</a:t>
                      </a:r>
                    </a:p>
                  </a:txBody>
                  <a:tcPr/>
                </a:tc>
              </a:tr>
              <a:tr h="5533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+mj-lt"/>
                        </a:rPr>
                        <a:t>Chemical Manufacturing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Tobacco &amp; Foodstuffs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Pharmaceuticals,</a:t>
                      </a:r>
                      <a:r>
                        <a:rPr lang="en-US" sz="1600" baseline="0" dirty="0" smtClean="0">
                          <a:latin typeface="+mj-lt"/>
                        </a:rPr>
                        <a:t> Biologics and Medical Products</a:t>
                      </a:r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  <a:tr h="55332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+mj-lt"/>
                        </a:rPr>
                        <a:t>Household Goods and Furniture</a:t>
                      </a:r>
                      <a:endParaRPr lang="en-US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Transportation, Distribution and 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+mj-lt"/>
                        </a:rPr>
                        <a:t>Chemical Manufacturing</a:t>
                      </a:r>
                    </a:p>
                    <a:p>
                      <a:endParaRPr lang="en-US" sz="1600" dirty="0" smtClean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27F3A-B3E9-41ED-AF8F-A365F10BB65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1363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dirty="0" smtClean="0">
            <a:solidFill>
              <a:srgbClr val="1F497D"/>
            </a:solidFill>
            <a:latin typeface="Arial"/>
            <a:cs typeface="Arial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EE7069B8A6D6C641B3CB665A60392103" ma:contentTypeVersion="6" ma:contentTypeDescription="Upload an image." ma:contentTypeScope="" ma:versionID="e50ab53311ba8bc5120100a75d6e5b45">
  <xsd:schema xmlns:xsd="http://www.w3.org/2001/XMLSchema" xmlns:xs="http://www.w3.org/2001/XMLSchema" xmlns:p="http://schemas.microsoft.com/office/2006/metadata/properties" xmlns:ns1="http://schemas.microsoft.com/sharepoint/v3" xmlns:ns2="BB67B8F7-63B1-4DD1-BD7F-43855AE83E4D" xmlns:ns3="725b9b1f-91c5-4804-815f-3b5f0ffb0426" xmlns:ns4="bb67b8f7-63b1-4dd1-bd7f-43855ae83e4d" xmlns:ns5="084f7c45-40c1-4552-b9db-b0297b44ff26" targetNamespace="http://schemas.microsoft.com/office/2006/metadata/properties" ma:root="true" ma:fieldsID="1c3d02379c85e05ea267e1786f50209e" ns1:_="" ns2:_="" ns3:_="" ns4:_="" ns5:_="">
    <xsd:import namespace="http://schemas.microsoft.com/sharepoint/v3"/>
    <xsd:import namespace="BB67B8F7-63B1-4DD1-BD7F-43855AE83E4D"/>
    <xsd:import namespace="725b9b1f-91c5-4804-815f-3b5f0ffb0426"/>
    <xsd:import namespace="bb67b8f7-63b1-4dd1-bd7f-43855ae83e4d"/>
    <xsd:import namespace="084f7c45-40c1-4552-b9db-b0297b44ff26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_dlc_DocId" minOccurs="0"/>
                <xsd:element ref="ns3:_dlc_DocIdUrl" minOccurs="0"/>
                <xsd:element ref="ns3:_dlc_DocIdPersistId" minOccurs="0"/>
                <xsd:element ref="ns4:Category"/>
                <xsd:element ref="ns5:p9e26a8c28404ce9b38fa889d42538da" minOccurs="0"/>
                <xsd:element ref="ns5:TaxCatchAll" minOccurs="0"/>
                <xsd:element ref="ns5:da523fd3740241199a34d402e63771f7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4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b9b1f-91c5-4804-815f-3b5f0ffb0426" elementFormDefault="qualified">
    <xsd:import namespace="http://schemas.microsoft.com/office/2006/documentManagement/types"/>
    <xsd:import namespace="http://schemas.microsoft.com/office/infopath/2007/PartnerControls"/>
    <xsd:element name="_dlc_DocId" ma:index="2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b8f7-63b1-4dd1-bd7f-43855ae83e4d" elementFormDefault="qualified">
    <xsd:import namespace="http://schemas.microsoft.com/office/2006/documentManagement/types"/>
    <xsd:import namespace="http://schemas.microsoft.com/office/infopath/2007/PartnerControls"/>
    <xsd:element name="Category" ma:index="28" ma:displayName="Category" ma:format="Dropdown" ma:internalName="Category">
      <xsd:simpleType>
        <xsd:restriction base="dms:Choice">
          <xsd:enumeration value="Templates"/>
          <xsd:enumeration value="Content Templates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f7c45-40c1-4552-b9db-b0297b44ff26" elementFormDefault="qualified">
    <xsd:import namespace="http://schemas.microsoft.com/office/2006/documentManagement/types"/>
    <xsd:import namespace="http://schemas.microsoft.com/office/infopath/2007/PartnerControls"/>
    <xsd:element name="p9e26a8c28404ce9b38fa889d42538da" ma:index="30" nillable="true" ma:taxonomy="true" ma:internalName="p9e26a8c28404ce9b38fa889d42538da" ma:taxonomyFieldName="Business_x0020_Content_x0020_Type" ma:displayName="Business Content Type" ma:default="" ma:fieldId="{99e26a8c-2840-4ce9-b38f-a889d42538da}" ma:sspId="7ef604a7-ebc4-47af-96e9-7f1ad444f50a" ma:termSetId="2ff7b169-9fb2-40a6-ac65-07cdb4f286f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31" nillable="true" ma:displayName="Taxonomy Catch All Column" ma:hidden="true" ma:list="{3f6a9ba5-cf43-4263-9f56-a029298e0666}" ma:internalName="TaxCatchAll" ma:showField="CatchAllData" ma:web="725b9b1f-91c5-4804-815f-3b5f0ffb04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a523fd3740241199a34d402e63771f7" ma:index="33" nillable="true" ma:taxonomy="true" ma:internalName="da523fd3740241199a34d402e63771f7" ma:taxonomyFieldName="Data_x0020_Security_x0020_Classification" ma:displayName="Data Security Classification" ma:default="" ma:fieldId="{da523fd3-7402-4119-9a34-d402e63771f7}" ma:sspId="7ef604a7-ebc4-47af-96e9-7f1ad444f50a" ma:termSetId="191f5913-cb04-4caa-b768-2dce4110a145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bb67b8f7-63b1-4dd1-bd7f-43855ae83e4d">Templates</Category>
    <da523fd3740241199a34d402e63771f7 xmlns="084f7c45-40c1-4552-b9db-b0297b44ff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Unrestricted</TermName>
          <TermId xmlns="http://schemas.microsoft.com/office/infopath/2007/PartnerControls">636b637e-5f92-4725-a3a5-7ffa269098d1</TermId>
        </TermInfo>
      </Terms>
    </da523fd3740241199a34d402e63771f7>
    <_dlc_DocId xmlns="725b9b1f-91c5-4804-815f-3b5f0ffb0426">INSIDE-161-13</_dlc_DocId>
    <p9e26a8c28404ce9b38fa889d42538da xmlns="084f7c45-40c1-4552-b9db-b0297b44ff26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Presentations</TermName>
          <TermId xmlns="http://schemas.microsoft.com/office/infopath/2007/PartnerControls">42a9a3f5-86e7-4c9d-84c8-583bc2621149</TermId>
        </TermInfo>
      </Terms>
    </p9e26a8c28404ce9b38fa889d42538da>
    <ImageCreateDate xmlns="BB67B8F7-63B1-4DD1-BD7F-43855AE83E4D" xsi:nil="true"/>
    <_dlc_DocIdUrl xmlns="725b9b1f-91c5-4804-815f-3b5f0ffb0426">
      <Url>https://inside.ncdot.gov/Business/_layouts/15/DocIdRedir.aspx?ID=INSIDE-161-13</Url>
      <Description>INSIDE-161-13</Description>
    </_dlc_DocIdUrl>
    <TaxCatchAll xmlns="084f7c45-40c1-4552-b9db-b0297b44ff26">
      <Value>48</Value>
      <Value>51</Value>
    </TaxCatchAl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C1993C-1D95-44BC-AC46-0A52230EE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67B8F7-63B1-4DD1-BD7F-43855AE83E4D"/>
    <ds:schemaRef ds:uri="725b9b1f-91c5-4804-815f-3b5f0ffb0426"/>
    <ds:schemaRef ds:uri="bb67b8f7-63b1-4dd1-bd7f-43855ae83e4d"/>
    <ds:schemaRef ds:uri="084f7c45-40c1-4552-b9db-b0297b44f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C2E6A0-5FBD-43C8-B1CA-BBCB309C03DA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BD21E0E-FD7B-4E59-A8CA-EC08FCCD0355}">
  <ds:schemaRefs>
    <ds:schemaRef ds:uri="http://www.w3.org/XML/1998/namespace"/>
    <ds:schemaRef ds:uri="http://schemas.microsoft.com/sharepoint/v3"/>
    <ds:schemaRef ds:uri="http://purl.org/dc/dcmitype/"/>
    <ds:schemaRef ds:uri="BB67B8F7-63B1-4DD1-BD7F-43855AE83E4D"/>
    <ds:schemaRef ds:uri="http://schemas.microsoft.com/office/2006/documentManagement/types"/>
    <ds:schemaRef ds:uri="http://schemas.microsoft.com/office/2006/metadata/properties"/>
    <ds:schemaRef ds:uri="http://purl.org/dc/terms/"/>
    <ds:schemaRef ds:uri="725b9b1f-91c5-4804-815f-3b5f0ffb0426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084f7c45-40c1-4552-b9db-b0297b44ff26"/>
    <ds:schemaRef ds:uri="bb67b8f7-63b1-4dd1-bd7f-43855ae83e4d"/>
  </ds:schemaRefs>
</ds:datastoreItem>
</file>

<file path=customXml/itemProps4.xml><?xml version="1.0" encoding="utf-8"?>
<ds:datastoreItem xmlns:ds="http://schemas.openxmlformats.org/officeDocument/2006/customXml" ds:itemID="{39DE023D-F9F7-499C-B544-D9EB24AB06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2089</TotalTime>
  <Words>528</Words>
  <Application>Microsoft Office PowerPoint</Application>
  <PresentationFormat>On-screen Show (4:3)</PresentationFormat>
  <Paragraphs>134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2_Office Theme</vt:lpstr>
      <vt:lpstr>North Carolina’s Supply Chain </vt:lpstr>
      <vt:lpstr>Outline</vt:lpstr>
      <vt:lpstr>Research Team</vt:lpstr>
      <vt:lpstr> Context for the Analysis &amp; Report </vt:lpstr>
      <vt:lpstr>Scope of Report</vt:lpstr>
      <vt:lpstr>Defining the Supply Chain</vt:lpstr>
      <vt:lpstr>Defining the Supply Chain</vt:lpstr>
      <vt:lpstr>Key Findings</vt:lpstr>
      <vt:lpstr>NC’s Supply Chain Leading Sectors</vt:lpstr>
      <vt:lpstr>NC’s Supply Chain Leading Sectors</vt:lpstr>
      <vt:lpstr>Summary Findings</vt:lpstr>
      <vt:lpstr>We plan for freight flows that never stop!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 Transportation PowerPoint Template 4x3</dc:title>
  <dc:creator>Taryn Dietrich</dc:creator>
  <cp:lastModifiedBy>Charles H. Edwards</cp:lastModifiedBy>
  <cp:revision>85</cp:revision>
  <cp:lastPrinted>2016-04-04T12:04:06Z</cp:lastPrinted>
  <dcterms:created xsi:type="dcterms:W3CDTF">2015-07-07T20:02:11Z</dcterms:created>
  <dcterms:modified xsi:type="dcterms:W3CDTF">2016-05-17T19:55:21Z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Content Type">
    <vt:lpwstr>51;#Presentations|42a9a3f5-86e7-4c9d-84c8-583bc2621149</vt:lpwstr>
  </property>
  <property fmtid="{D5CDD505-2E9C-101B-9397-08002B2CF9AE}" pid="3" name="Data Security Classification">
    <vt:lpwstr>48;#Unrestricted|636b637e-5f92-4725-a3a5-7ffa269098d1</vt:lpwstr>
  </property>
  <property fmtid="{D5CDD505-2E9C-101B-9397-08002B2CF9AE}" pid="4" name="ContentTypeId">
    <vt:lpwstr>0x0101009148F5A04DDD49CBA7127AADA5FB792B00AADE34325A8B49CDA8BB4DB53328F21400EE7069B8A6D6C641B3CB665A60392103</vt:lpwstr>
  </property>
  <property fmtid="{D5CDD505-2E9C-101B-9397-08002B2CF9AE}" pid="5" name="Business_x0020_Content_x0020_Type">
    <vt:lpwstr>51;#Presentations|42a9a3f5-86e7-4c9d-84c8-583bc2621149</vt:lpwstr>
  </property>
  <property fmtid="{D5CDD505-2E9C-101B-9397-08002B2CF9AE}" pid="6" name="Data_x0020_Security_x0020_Classification">
    <vt:lpwstr>48;#Unrestricted|636b637e-5f92-4725-a3a5-7ffa269098d1</vt:lpwstr>
  </property>
  <property fmtid="{D5CDD505-2E9C-101B-9397-08002B2CF9AE}" pid="7" name="_dlc_DocIdItemGuid">
    <vt:lpwstr>c974b46a-9c4e-4c03-9af6-bff31cfa2493</vt:lpwstr>
  </property>
</Properties>
</file>